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41"/>
  </p:notesMasterIdLst>
  <p:sldIdLst>
    <p:sldId id="256" r:id="rId4"/>
    <p:sldId id="257" r:id="rId5"/>
    <p:sldId id="329" r:id="rId6"/>
    <p:sldId id="259" r:id="rId7"/>
    <p:sldId id="261" r:id="rId8"/>
    <p:sldId id="408" r:id="rId9"/>
    <p:sldId id="388" r:id="rId10"/>
    <p:sldId id="263" r:id="rId11"/>
    <p:sldId id="375" r:id="rId12"/>
    <p:sldId id="376" r:id="rId13"/>
    <p:sldId id="377" r:id="rId14"/>
    <p:sldId id="378" r:id="rId15"/>
    <p:sldId id="379" r:id="rId16"/>
    <p:sldId id="380" r:id="rId17"/>
    <p:sldId id="385" r:id="rId18"/>
    <p:sldId id="386" r:id="rId19"/>
    <p:sldId id="387" r:id="rId20"/>
    <p:sldId id="374" r:id="rId21"/>
    <p:sldId id="393" r:id="rId22"/>
    <p:sldId id="394" r:id="rId23"/>
    <p:sldId id="395" r:id="rId24"/>
    <p:sldId id="396" r:id="rId25"/>
    <p:sldId id="397" r:id="rId26"/>
    <p:sldId id="389" r:id="rId27"/>
    <p:sldId id="398" r:id="rId28"/>
    <p:sldId id="409" r:id="rId29"/>
    <p:sldId id="399" r:id="rId30"/>
    <p:sldId id="400" r:id="rId31"/>
    <p:sldId id="390" r:id="rId32"/>
    <p:sldId id="401" r:id="rId33"/>
    <p:sldId id="402" r:id="rId34"/>
    <p:sldId id="403" r:id="rId35"/>
    <p:sldId id="391" r:id="rId36"/>
    <p:sldId id="404" r:id="rId37"/>
    <p:sldId id="405" r:id="rId38"/>
    <p:sldId id="406" r:id="rId39"/>
    <p:sldId id="39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37B1AA-68E2-5847-AA00-62939D9159F8}">
          <p14:sldIdLst>
            <p14:sldId id="256"/>
            <p14:sldId id="257"/>
          </p14:sldIdLst>
        </p14:section>
        <p14:section name="Background" id="{591AA89B-80AC-BD43-BEA9-6A363165776C}">
          <p14:sldIdLst>
            <p14:sldId id="329"/>
            <p14:sldId id="259"/>
            <p14:sldId id="261"/>
            <p14:sldId id="408"/>
          </p14:sldIdLst>
        </p14:section>
        <p14:section name="project1 : NOC Workflow Study" id="{07F48852-8254-D345-BC22-AE416E17C4A8}">
          <p14:sldIdLst>
            <p14:sldId id="388"/>
            <p14:sldId id="263"/>
            <p14:sldId id="375"/>
            <p14:sldId id="376"/>
            <p14:sldId id="377"/>
            <p14:sldId id="378"/>
            <p14:sldId id="379"/>
            <p14:sldId id="380"/>
            <p14:sldId id="385"/>
            <p14:sldId id="386"/>
            <p14:sldId id="387"/>
          </p14:sldIdLst>
        </p14:section>
        <p14:section name="Project2: dab radio desk research" id="{D76C2154-9B3C-5C43-AE89-55959EFD3DD6}">
          <p14:sldIdLst>
            <p14:sldId id="374"/>
            <p14:sldId id="393"/>
            <p14:sldId id="394"/>
            <p14:sldId id="395"/>
            <p14:sldId id="396"/>
            <p14:sldId id="397"/>
          </p14:sldIdLst>
        </p14:section>
        <p14:section name="Project 3: R1T Framework Study" id="{0F3D3769-3DC7-1C49-AF84-06C17C533888}">
          <p14:sldIdLst>
            <p14:sldId id="389"/>
            <p14:sldId id="398"/>
            <p14:sldId id="409"/>
            <p14:sldId id="399"/>
            <p14:sldId id="400"/>
          </p14:sldIdLst>
        </p14:section>
        <p14:section name="Project 4: R1T HWA Study" id="{44EAC507-FA9C-3740-B6FE-F26778E85570}">
          <p14:sldIdLst>
            <p14:sldId id="390"/>
            <p14:sldId id="401"/>
            <p14:sldId id="402"/>
            <p14:sldId id="403"/>
          </p14:sldIdLst>
        </p14:section>
        <p14:section name="Conclusions" id="{53B1332D-F883-E541-8672-64A5335D0102}">
          <p14:sldIdLst>
            <p14:sldId id="391"/>
            <p14:sldId id="404"/>
            <p14:sldId id="405"/>
            <p14:sldId id="406"/>
          </p14:sldIdLst>
        </p14:section>
        <p14:section name="Q&amp;A" id="{4FFD6722-ADCA-9943-9679-74550AC4F18D}">
          <p14:sldIdLst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5"/>
    <p:restoredTop sz="94676"/>
  </p:normalViewPr>
  <p:slideViewPr>
    <p:cSldViewPr snapToGrid="0">
      <p:cViewPr>
        <p:scale>
          <a:sx n="92" d="100"/>
          <a:sy n="92" d="100"/>
        </p:scale>
        <p:origin x="1256" y="65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326DA-8DA2-A148-877A-357759713297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D07B-2C87-9246-8FC2-AEF00794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7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5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1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6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7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D07B-2C87-9246-8FC2-AEF00794EE8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8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9E5C-05D5-D1D9-80B0-476C7B226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47F55-0DF7-57F4-1B3F-AEDEAD65F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55754-3377-F5EE-E160-5BC278EE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C3709-975A-5D5D-072B-58B1F836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BD913-1E94-DFDC-DA4F-E27A133F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4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59666-0EFF-12DC-1837-778803515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29" y="187452"/>
            <a:ext cx="1005709" cy="197062"/>
          </a:xfrm>
          <a:prstGeom prst="rect">
            <a:avLst/>
          </a:prstGeom>
        </p:spPr>
      </p:pic>
      <p:sp>
        <p:nvSpPr>
          <p:cNvPr id="9" name="object 15">
            <a:extLst>
              <a:ext uri="{FF2B5EF4-FFF2-40B4-BE49-F238E27FC236}">
                <a16:creationId xmlns:a16="http://schemas.microsoft.com/office/drawing/2014/main" id="{57A39EAA-3E37-BF32-0594-646407C53BB6}"/>
              </a:ext>
            </a:extLst>
          </p:cNvPr>
          <p:cNvSpPr txBox="1">
            <a:spLocks/>
          </p:cNvSpPr>
          <p:nvPr userDrawn="1"/>
        </p:nvSpPr>
        <p:spPr>
          <a:xfrm>
            <a:off x="8427037" y="6569880"/>
            <a:ext cx="3412901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‹#›</a:t>
            </a:fld>
            <a:r>
              <a:rPr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D3E390-F9E3-CD03-3389-5DBE8EB35DB0}"/>
              </a:ext>
            </a:extLst>
          </p:cNvPr>
          <p:cNvSpPr/>
          <p:nvPr userDrawn="1"/>
        </p:nvSpPr>
        <p:spPr>
          <a:xfrm>
            <a:off x="0" y="0"/>
            <a:ext cx="333862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C93FFD-7BD4-BE7B-1A3E-6BEC075765FE}"/>
              </a:ext>
            </a:extLst>
          </p:cNvPr>
          <p:cNvSpPr/>
          <p:nvPr userDrawn="1"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60C7B9-3B03-CB5F-2713-DBF990C064C0}"/>
              </a:ext>
            </a:extLst>
          </p:cNvPr>
          <p:cNvSpPr/>
          <p:nvPr userDrawn="1"/>
        </p:nvSpPr>
        <p:spPr>
          <a:xfrm rot="5400000">
            <a:off x="5432173" y="3315236"/>
            <a:ext cx="1702010" cy="457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DC69394-4FD1-D986-AE19-DB25D99A1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9004" y="1313868"/>
            <a:ext cx="2581582" cy="510848"/>
          </a:xfrm>
        </p:spPr>
        <p:txBody>
          <a:bodyPr/>
          <a:lstStyle>
            <a:lvl1pPr marL="0" indent="0" algn="ctr">
              <a:buNone/>
              <a:defRPr b="0" i="0">
                <a:latin typeface="Avenir Next Medium" panose="020B0503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</a:t>
            </a:r>
          </a:p>
          <a:p>
            <a:pPr lvl="0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C7D439F-E5D9-BF31-83BF-F442A4C370A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475209" y="2255501"/>
            <a:ext cx="2600523" cy="2571141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Avenir Next" panose="020B0503020202020204" pitchFamily="34" charset="0"/>
              </a:defRPr>
            </a:lvl1pPr>
            <a:lvl2pPr algn="l">
              <a:defRPr sz="1800" b="0" i="0">
                <a:latin typeface="Avenir Next" panose="020B0503020202020204" pitchFamily="34" charset="0"/>
              </a:defRPr>
            </a:lvl2pPr>
            <a:lvl3pPr algn="l">
              <a:defRPr sz="1800" b="0" i="0">
                <a:latin typeface="Avenir Next" panose="020B0503020202020204" pitchFamily="34" charset="0"/>
              </a:defRPr>
            </a:lvl3pPr>
            <a:lvl4pPr algn="l">
              <a:defRPr sz="1800" b="0" i="0">
                <a:latin typeface="Avenir Next" panose="020B0503020202020204" pitchFamily="34" charset="0"/>
              </a:defRPr>
            </a:lvl4pPr>
            <a:lvl5pPr algn="l">
              <a:defRPr sz="18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20D67A-92BC-B46B-F073-1FD3E6A4079D}"/>
              </a:ext>
            </a:extLst>
          </p:cNvPr>
          <p:cNvSpPr/>
          <p:nvPr userDrawn="1"/>
        </p:nvSpPr>
        <p:spPr>
          <a:xfrm rot="5400000">
            <a:off x="8454278" y="3315237"/>
            <a:ext cx="1702010" cy="457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78F8C2-A009-CAD2-098A-A152C950882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490624" y="1313868"/>
            <a:ext cx="2581582" cy="510848"/>
          </a:xfrm>
        </p:spPr>
        <p:txBody>
          <a:bodyPr/>
          <a:lstStyle>
            <a:lvl1pPr marL="0" indent="0" algn="ctr">
              <a:buNone/>
              <a:defRPr b="0" i="0">
                <a:latin typeface="Avenir Next Medium" panose="020B0503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</a:t>
            </a:r>
          </a:p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C06E9-27F1-F2A5-4CC7-01068A356C1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516829" y="2255501"/>
            <a:ext cx="2600523" cy="2571141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Avenir Next" panose="020B0503020202020204" pitchFamily="34" charset="0"/>
              </a:defRPr>
            </a:lvl1pPr>
            <a:lvl2pPr algn="l">
              <a:defRPr sz="1800" b="0" i="0">
                <a:latin typeface="Avenir Next" panose="020B0503020202020204" pitchFamily="34" charset="0"/>
              </a:defRPr>
            </a:lvl2pPr>
            <a:lvl3pPr algn="l">
              <a:defRPr sz="1800" b="0" i="0">
                <a:latin typeface="Avenir Next" panose="020B0503020202020204" pitchFamily="34" charset="0"/>
              </a:defRPr>
            </a:lvl3pPr>
            <a:lvl4pPr algn="l">
              <a:defRPr sz="1800" b="0" i="0">
                <a:latin typeface="Avenir Next" panose="020B0503020202020204" pitchFamily="34" charset="0"/>
              </a:defRPr>
            </a:lvl4pPr>
            <a:lvl5pPr algn="l">
              <a:defRPr sz="18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0AA7D8-E4ED-170F-D675-479EE9318CB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38541" y="1286573"/>
            <a:ext cx="2581582" cy="510848"/>
          </a:xfrm>
        </p:spPr>
        <p:txBody>
          <a:bodyPr/>
          <a:lstStyle>
            <a:lvl1pPr marL="0" indent="0" algn="ctr">
              <a:buNone/>
              <a:defRPr b="0" i="0">
                <a:latin typeface="Avenir Next Medium" panose="020B0503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</a:t>
            </a:r>
          </a:p>
          <a:p>
            <a:pPr lvl="0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7963BFC-A3FB-7C60-BC9A-F1255D5E689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464746" y="2228206"/>
            <a:ext cx="2600523" cy="2571141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Avenir Next" panose="020B0503020202020204" pitchFamily="34" charset="0"/>
              </a:defRPr>
            </a:lvl1pPr>
            <a:lvl2pPr algn="l">
              <a:defRPr sz="1800" b="0" i="0">
                <a:latin typeface="Avenir Next" panose="020B0503020202020204" pitchFamily="34" charset="0"/>
              </a:defRPr>
            </a:lvl2pPr>
            <a:lvl3pPr algn="l">
              <a:defRPr sz="1800" b="0" i="0">
                <a:latin typeface="Avenir Next" panose="020B0503020202020204" pitchFamily="34" charset="0"/>
              </a:defRPr>
            </a:lvl3pPr>
            <a:lvl4pPr algn="l">
              <a:defRPr sz="1800" b="0" i="0">
                <a:latin typeface="Avenir Next" panose="020B0503020202020204" pitchFamily="34" charset="0"/>
              </a:defRPr>
            </a:lvl4pPr>
            <a:lvl5pPr algn="l">
              <a:defRPr sz="18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D99AF-585E-3556-79ED-D2435A7B9A0D}"/>
              </a:ext>
            </a:extLst>
          </p:cNvPr>
          <p:cNvSpPr txBox="1"/>
          <p:nvPr userDrawn="1"/>
        </p:nvSpPr>
        <p:spPr>
          <a:xfrm>
            <a:off x="13115499" y="5554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59666-0EFF-12DC-1837-778803515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29" y="187452"/>
            <a:ext cx="1005709" cy="197062"/>
          </a:xfrm>
          <a:prstGeom prst="rect">
            <a:avLst/>
          </a:prstGeom>
        </p:spPr>
      </p:pic>
      <p:sp>
        <p:nvSpPr>
          <p:cNvPr id="9" name="object 15">
            <a:extLst>
              <a:ext uri="{FF2B5EF4-FFF2-40B4-BE49-F238E27FC236}">
                <a16:creationId xmlns:a16="http://schemas.microsoft.com/office/drawing/2014/main" id="{57A39EAA-3E37-BF32-0594-646407C53BB6}"/>
              </a:ext>
            </a:extLst>
          </p:cNvPr>
          <p:cNvSpPr txBox="1">
            <a:spLocks/>
          </p:cNvSpPr>
          <p:nvPr userDrawn="1"/>
        </p:nvSpPr>
        <p:spPr>
          <a:xfrm>
            <a:off x="8427037" y="6569880"/>
            <a:ext cx="3412901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‹#›</a:t>
            </a:fld>
            <a:r>
              <a:rPr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D3E390-F9E3-CD03-3389-5DBE8EB35DB0}"/>
              </a:ext>
            </a:extLst>
          </p:cNvPr>
          <p:cNvSpPr/>
          <p:nvPr userDrawn="1"/>
        </p:nvSpPr>
        <p:spPr>
          <a:xfrm>
            <a:off x="0" y="0"/>
            <a:ext cx="333862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C93FFD-7BD4-BE7B-1A3E-6BEC075765FE}"/>
              </a:ext>
            </a:extLst>
          </p:cNvPr>
          <p:cNvSpPr/>
          <p:nvPr userDrawn="1"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DC69394-4FD1-D986-AE19-DB25D99A1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5783" y="1260079"/>
            <a:ext cx="8136496" cy="510848"/>
          </a:xfrm>
        </p:spPr>
        <p:txBody>
          <a:bodyPr/>
          <a:lstStyle>
            <a:lvl1pPr marL="0" indent="0" algn="ctr">
              <a:buNone/>
              <a:defRPr b="0" i="0">
                <a:latin typeface="Avenir Next Medium" panose="020B0503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</a:t>
            </a:r>
          </a:p>
          <a:p>
            <a:pPr lvl="0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C7D439F-E5D9-BF31-83BF-F442A4C370A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52633" y="2255501"/>
            <a:ext cx="8187305" cy="2571141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Avenir Next" panose="020B0503020202020204" pitchFamily="34" charset="0"/>
              </a:defRPr>
            </a:lvl1pPr>
            <a:lvl2pPr algn="l">
              <a:defRPr sz="1800" b="0" i="0">
                <a:latin typeface="Avenir Next" panose="020B0503020202020204" pitchFamily="34" charset="0"/>
              </a:defRPr>
            </a:lvl2pPr>
            <a:lvl3pPr algn="l">
              <a:defRPr sz="1800" b="0" i="0">
                <a:latin typeface="Avenir Next" panose="020B0503020202020204" pitchFamily="34" charset="0"/>
              </a:defRPr>
            </a:lvl3pPr>
            <a:lvl4pPr algn="l">
              <a:defRPr sz="1800" b="0" i="0">
                <a:latin typeface="Avenir Next" panose="020B0503020202020204" pitchFamily="34" charset="0"/>
              </a:defRPr>
            </a:lvl4pPr>
            <a:lvl5pPr algn="l">
              <a:defRPr sz="18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60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59666-0EFF-12DC-1837-778803515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29" y="187452"/>
            <a:ext cx="1005709" cy="197062"/>
          </a:xfrm>
          <a:prstGeom prst="rect">
            <a:avLst/>
          </a:prstGeom>
        </p:spPr>
      </p:pic>
      <p:sp>
        <p:nvSpPr>
          <p:cNvPr id="9" name="object 15">
            <a:extLst>
              <a:ext uri="{FF2B5EF4-FFF2-40B4-BE49-F238E27FC236}">
                <a16:creationId xmlns:a16="http://schemas.microsoft.com/office/drawing/2014/main" id="{57A39EAA-3E37-BF32-0594-646407C53BB6}"/>
              </a:ext>
            </a:extLst>
          </p:cNvPr>
          <p:cNvSpPr txBox="1">
            <a:spLocks/>
          </p:cNvSpPr>
          <p:nvPr userDrawn="1"/>
        </p:nvSpPr>
        <p:spPr>
          <a:xfrm>
            <a:off x="8427037" y="6569880"/>
            <a:ext cx="3412901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‹#›</a:t>
            </a:fld>
            <a:r>
              <a:rPr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D3E390-F9E3-CD03-3389-5DBE8EB35DB0}"/>
              </a:ext>
            </a:extLst>
          </p:cNvPr>
          <p:cNvSpPr/>
          <p:nvPr userDrawn="1"/>
        </p:nvSpPr>
        <p:spPr>
          <a:xfrm>
            <a:off x="0" y="0"/>
            <a:ext cx="333862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C93FFD-7BD4-BE7B-1A3E-6BEC075765FE}"/>
              </a:ext>
            </a:extLst>
          </p:cNvPr>
          <p:cNvSpPr/>
          <p:nvPr userDrawn="1"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DC69394-4FD1-D986-AE19-DB25D99A1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5783" y="1260079"/>
            <a:ext cx="8136496" cy="510848"/>
          </a:xfrm>
        </p:spPr>
        <p:txBody>
          <a:bodyPr/>
          <a:lstStyle>
            <a:lvl1pPr marL="0" indent="0" algn="ctr">
              <a:buNone/>
              <a:defRPr b="0" i="0">
                <a:latin typeface="Avenir Next Medium" panose="020B0503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</a:t>
            </a:r>
          </a:p>
          <a:p>
            <a:pPr lvl="0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C7D439F-E5D9-BF31-83BF-F442A4C370A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52633" y="2255501"/>
            <a:ext cx="8187305" cy="2571141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Avenir Next" panose="020B0503020202020204" pitchFamily="34" charset="0"/>
              </a:defRPr>
            </a:lvl1pPr>
            <a:lvl2pPr algn="l">
              <a:defRPr sz="1800" b="0" i="0">
                <a:latin typeface="Avenir Next" panose="020B0503020202020204" pitchFamily="34" charset="0"/>
              </a:defRPr>
            </a:lvl2pPr>
            <a:lvl3pPr algn="l">
              <a:defRPr sz="1800" b="0" i="0">
                <a:latin typeface="Avenir Next" panose="020B0503020202020204" pitchFamily="34" charset="0"/>
              </a:defRPr>
            </a:lvl3pPr>
            <a:lvl4pPr algn="l">
              <a:defRPr sz="1800" b="0" i="0">
                <a:latin typeface="Avenir Next" panose="020B0503020202020204" pitchFamily="34" charset="0"/>
              </a:defRPr>
            </a:lvl4pPr>
            <a:lvl5pPr algn="l">
              <a:defRPr sz="18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1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59666-0EFF-12DC-1837-778803515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29" y="187452"/>
            <a:ext cx="1005709" cy="197062"/>
          </a:xfrm>
          <a:prstGeom prst="rect">
            <a:avLst/>
          </a:prstGeom>
        </p:spPr>
      </p:pic>
      <p:sp>
        <p:nvSpPr>
          <p:cNvPr id="9" name="object 15">
            <a:extLst>
              <a:ext uri="{FF2B5EF4-FFF2-40B4-BE49-F238E27FC236}">
                <a16:creationId xmlns:a16="http://schemas.microsoft.com/office/drawing/2014/main" id="{57A39EAA-3E37-BF32-0594-646407C53BB6}"/>
              </a:ext>
            </a:extLst>
          </p:cNvPr>
          <p:cNvSpPr txBox="1">
            <a:spLocks/>
          </p:cNvSpPr>
          <p:nvPr userDrawn="1"/>
        </p:nvSpPr>
        <p:spPr>
          <a:xfrm>
            <a:off x="8427037" y="6569880"/>
            <a:ext cx="3412901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‹#›</a:t>
            </a:fld>
            <a:r>
              <a:rPr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D3E390-F9E3-CD03-3389-5DBE8EB35DB0}"/>
              </a:ext>
            </a:extLst>
          </p:cNvPr>
          <p:cNvSpPr/>
          <p:nvPr userDrawn="1"/>
        </p:nvSpPr>
        <p:spPr>
          <a:xfrm>
            <a:off x="0" y="0"/>
            <a:ext cx="333862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C93FFD-7BD4-BE7B-1A3E-6BEC075765FE}"/>
              </a:ext>
            </a:extLst>
          </p:cNvPr>
          <p:cNvSpPr/>
          <p:nvPr userDrawn="1"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6FD1-11C6-62E9-3AC8-350550AD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3793-C35F-09A6-D3F3-D87501F3E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32F78-8928-B0BB-4077-41E9BA72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AAE59-2845-054B-5DFC-11E265BE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EC00B-9ABA-1C1B-253D-F1E23D32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9253-1485-C166-D0AD-8BFEB1BB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FC5F1-F1D0-89F7-4224-16350299D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BF60D-9458-F007-1FD1-848A9DD0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2330-BD82-4C57-72D7-5D8EABF2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2EAAD-0B7F-99F0-EA2D-28070A96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09925-FDEB-78EF-C56C-423385D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E2D2-2154-4D35-AB1C-132D869F1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DE9D1-3FDD-A174-BF56-DFC43F7C5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A0FFC-206B-2FD8-D442-99565FD2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C0FE9-E19D-D665-039E-5C096BD2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D3E5C-80A1-C0B2-190B-1024B1B1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AFA2-3285-76D7-86B5-0EF6710A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691B9-F325-CD5D-2AA0-A76F8E5EA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D5F79-FEC5-81DF-F5FD-122E5C01F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A16F8-055A-20B6-588F-A2E001ABC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62777-E617-1980-F681-F9E9293DE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7DB59-666F-D6F2-417F-B3DE35B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C8EE1-0D3D-132E-7A22-3C1430CD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53CAD-C569-247A-1278-6E9347A5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7627-4CC7-3348-A5C9-1C184FAB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0BC43-6B96-7E70-8941-A5EEB446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384ED-B678-8D2D-E4CD-E3E98B51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4BB5B-4385-769A-2201-E4110151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6B463-3902-FCF2-57F9-35666901E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29" y="187452"/>
            <a:ext cx="1005709" cy="197062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01294363-D56C-CDD7-FAD5-23EACA3BA12B}"/>
              </a:ext>
            </a:extLst>
          </p:cNvPr>
          <p:cNvSpPr txBox="1">
            <a:spLocks/>
          </p:cNvSpPr>
          <p:nvPr userDrawn="1"/>
        </p:nvSpPr>
        <p:spPr>
          <a:xfrm>
            <a:off x="8427037" y="6569880"/>
            <a:ext cx="3412901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‹#›</a:t>
            </a:fld>
            <a:r>
              <a:rPr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896BB5-70DD-1795-6009-0BF86B5BD08F}"/>
              </a:ext>
            </a:extLst>
          </p:cNvPr>
          <p:cNvSpPr/>
          <p:nvPr userDrawn="1"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1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7627-4CC7-3348-A5C9-1C184FAB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0BC43-6B96-7E70-8941-A5EEB446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384ED-B678-8D2D-E4CD-E3E98B51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4BB5B-4385-769A-2201-E4110151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6B463-3902-FCF2-57F9-35666901E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29" y="187452"/>
            <a:ext cx="1005709" cy="197062"/>
          </a:xfrm>
          <a:prstGeom prst="rect">
            <a:avLst/>
          </a:prstGeom>
        </p:spPr>
      </p:pic>
      <p:sp>
        <p:nvSpPr>
          <p:cNvPr id="7" name="object 15">
            <a:extLst>
              <a:ext uri="{FF2B5EF4-FFF2-40B4-BE49-F238E27FC236}">
                <a16:creationId xmlns:a16="http://schemas.microsoft.com/office/drawing/2014/main" id="{01294363-D56C-CDD7-FAD5-23EACA3BA12B}"/>
              </a:ext>
            </a:extLst>
          </p:cNvPr>
          <p:cNvSpPr txBox="1">
            <a:spLocks/>
          </p:cNvSpPr>
          <p:nvPr userDrawn="1"/>
        </p:nvSpPr>
        <p:spPr>
          <a:xfrm>
            <a:off x="8427037" y="6569880"/>
            <a:ext cx="3412901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‹#›</a:t>
            </a:fld>
            <a:r>
              <a:rPr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896BB5-70DD-1795-6009-0BF86B5BD08F}"/>
              </a:ext>
            </a:extLst>
          </p:cNvPr>
          <p:cNvSpPr/>
          <p:nvPr userDrawn="1"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E6B64-1E16-3DB6-281D-D08F0D1F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9E878-5D34-9288-E114-50CC11BE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0FE26-BCBD-191B-516A-1F81A886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859666-0EFF-12DC-1837-778803515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29" y="187452"/>
            <a:ext cx="1005709" cy="197062"/>
          </a:xfrm>
          <a:prstGeom prst="rect">
            <a:avLst/>
          </a:prstGeom>
        </p:spPr>
      </p:pic>
      <p:sp>
        <p:nvSpPr>
          <p:cNvPr id="9" name="object 15">
            <a:extLst>
              <a:ext uri="{FF2B5EF4-FFF2-40B4-BE49-F238E27FC236}">
                <a16:creationId xmlns:a16="http://schemas.microsoft.com/office/drawing/2014/main" id="{57A39EAA-3E37-BF32-0594-646407C53BB6}"/>
              </a:ext>
            </a:extLst>
          </p:cNvPr>
          <p:cNvSpPr txBox="1">
            <a:spLocks/>
          </p:cNvSpPr>
          <p:nvPr userDrawn="1"/>
        </p:nvSpPr>
        <p:spPr>
          <a:xfrm>
            <a:off x="8427037" y="6569880"/>
            <a:ext cx="3412901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‹#›</a:t>
            </a:fld>
            <a:r>
              <a:rPr sz="600" b="0" i="0" spc="150">
                <a:solidFill>
                  <a:schemeClr val="tx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D3E390-F9E3-CD03-3389-5DBE8EB35DB0}"/>
              </a:ext>
            </a:extLst>
          </p:cNvPr>
          <p:cNvSpPr/>
          <p:nvPr userDrawn="1"/>
        </p:nvSpPr>
        <p:spPr>
          <a:xfrm>
            <a:off x="0" y="0"/>
            <a:ext cx="3338623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C93FFD-7BD4-BE7B-1A3E-6BEC075765FE}"/>
              </a:ext>
            </a:extLst>
          </p:cNvPr>
          <p:cNvSpPr/>
          <p:nvPr userDrawn="1"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60C7B9-3B03-CB5F-2713-DBF990C064C0}"/>
              </a:ext>
            </a:extLst>
          </p:cNvPr>
          <p:cNvSpPr/>
          <p:nvPr userDrawn="1"/>
        </p:nvSpPr>
        <p:spPr>
          <a:xfrm rot="5400000">
            <a:off x="7046708" y="3297306"/>
            <a:ext cx="1702010" cy="457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DC69394-4FD1-D986-AE19-DB25D99A1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5783" y="1260079"/>
            <a:ext cx="3707211" cy="510848"/>
          </a:xfrm>
        </p:spPr>
        <p:txBody>
          <a:bodyPr/>
          <a:lstStyle>
            <a:lvl1pPr marL="0" indent="0" algn="ctr">
              <a:buNone/>
              <a:defRPr b="0" i="0">
                <a:latin typeface="Avenir Next Medium" panose="020B0503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</a:t>
            </a:r>
          </a:p>
          <a:p>
            <a:pPr lvl="0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C7D439F-E5D9-BF31-83BF-F442A4C370A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52633" y="2255501"/>
            <a:ext cx="3730361" cy="2571141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Avenir Next" panose="020B0503020202020204" pitchFamily="34" charset="0"/>
              </a:defRPr>
            </a:lvl1pPr>
            <a:lvl2pPr algn="l">
              <a:defRPr sz="1800" b="0" i="0">
                <a:latin typeface="Avenir Next" panose="020B0503020202020204" pitchFamily="34" charset="0"/>
              </a:defRPr>
            </a:lvl2pPr>
            <a:lvl3pPr algn="l">
              <a:defRPr sz="1800" b="0" i="0">
                <a:latin typeface="Avenir Next" panose="020B0503020202020204" pitchFamily="34" charset="0"/>
              </a:defRPr>
            </a:lvl3pPr>
            <a:lvl4pPr algn="l">
              <a:defRPr sz="1800" b="0" i="0">
                <a:latin typeface="Avenir Next" panose="020B0503020202020204" pitchFamily="34" charset="0"/>
              </a:defRPr>
            </a:lvl4pPr>
            <a:lvl5pPr algn="l">
              <a:defRPr sz="1800"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94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45BA4-7DCA-E1A7-5BA7-8E1998EA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898C0-4FC2-DE7B-2A7F-E70FAD1C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BFEA-1E24-8AFF-CFAD-A71D1D0EE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540A-9AE7-F548-BCAA-2959BFC7FC59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2A07-4BFD-75FF-6466-B500D386F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4A1F-E5C0-1DA7-EBF1-577EB9555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50C7-94AE-5143-B8C5-EECA9E031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5" r:id="rId8"/>
    <p:sldLayoutId id="2147483656" r:id="rId9"/>
    <p:sldLayoutId id="2147483661" r:id="rId10"/>
    <p:sldLayoutId id="2147483660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679A91F-40A5-AC3C-6AC2-73847BF6A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r="10085" b="3317"/>
          <a:stretch/>
        </p:blipFill>
        <p:spPr>
          <a:xfrm flipH="1"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81C28-644A-428A-47CD-34BC80612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606092"/>
            <a:ext cx="4750002" cy="1631073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4800" b="1" dirty="0">
                <a:latin typeface=""/>
              </a:rPr>
              <a:t>2022</a:t>
            </a:r>
            <a:r>
              <a:rPr lang="zh-CN" altLang="en-US" sz="4800" b="1" dirty="0">
                <a:latin typeface=""/>
              </a:rPr>
              <a:t> </a:t>
            </a:r>
            <a:r>
              <a:rPr lang="en-US" altLang="zh-CN" sz="4800" b="1" dirty="0">
                <a:latin typeface=""/>
              </a:rPr>
              <a:t>Summer</a:t>
            </a:r>
            <a:r>
              <a:rPr lang="zh-CN" altLang="en-US" sz="4800" b="1" dirty="0">
                <a:latin typeface=""/>
              </a:rPr>
              <a:t> </a:t>
            </a:r>
            <a:r>
              <a:rPr lang="en-US" altLang="zh-CN" sz="4800" b="1" dirty="0">
                <a:latin typeface=""/>
              </a:rPr>
              <a:t>Internship</a:t>
            </a:r>
            <a:endParaRPr lang="en-US" sz="4800" b="1" dirty="0">
              <a:latin typeface="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05944-70D2-A9AD-BE04-30CD2EC8F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3895237" cy="35506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err="1"/>
              <a:t>Jingying</a:t>
            </a:r>
            <a:r>
              <a:rPr lang="en-US" sz="2000"/>
              <a:t>(Charlotte) Yao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89704-DCCA-8DEE-8E29-B6C78CC79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1181790"/>
            <a:ext cx="2287290" cy="447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630228-8C63-A0A6-C24E-CC916D51BC9B}"/>
              </a:ext>
            </a:extLst>
          </p:cNvPr>
          <p:cNvSpPr txBox="1"/>
          <p:nvPr/>
        </p:nvSpPr>
        <p:spPr>
          <a:xfrm>
            <a:off x="477980" y="2069462"/>
            <a:ext cx="4412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Commercial Vehicle &amp; Fleet | User Research</a:t>
            </a:r>
          </a:p>
        </p:txBody>
      </p:sp>
    </p:spTree>
    <p:extLst>
      <p:ext uri="{BB962C8B-B14F-4D97-AF65-F5344CB8AC3E}">
        <p14:creationId xmlns:p14="http://schemas.microsoft.com/office/powerpoint/2010/main" val="7274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Impact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5E088-C021-E8D5-7232-5DD1DEAF5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04" y="2724140"/>
            <a:ext cx="8845296" cy="1409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08D780-B596-6BCF-4FE2-C460CA5E69C5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8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Impact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FEDA3D4-1FE3-CDF3-8F16-3231F48BC77C}"/>
              </a:ext>
            </a:extLst>
          </p:cNvPr>
          <p:cNvSpPr txBox="1">
            <a:spLocks/>
          </p:cNvSpPr>
          <p:nvPr/>
        </p:nvSpPr>
        <p:spPr>
          <a:xfrm>
            <a:off x="3533284" y="2067732"/>
            <a:ext cx="4551284" cy="2777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>
                <a:latin typeface="Avenir Next" panose="020B0503020202020204" pitchFamily="34" charset="0"/>
              </a:rPr>
              <a:t>Observation via video recording</a:t>
            </a:r>
          </a:p>
          <a:p>
            <a:pPr marL="342900" indent="-342900"/>
            <a:endParaRPr lang="en-US" sz="1800">
              <a:latin typeface="Avenir Next" panose="020B0503020202020204" pitchFamily="34" charset="0"/>
            </a:endParaRPr>
          </a:p>
          <a:p>
            <a:pPr marL="342900" indent="-342900"/>
            <a:r>
              <a:rPr lang="en-US" sz="1800">
                <a:latin typeface="Avenir Next" panose="020B0503020202020204" pitchFamily="34" charset="0"/>
              </a:rPr>
              <a:t>Semi-Structured Interview</a:t>
            </a:r>
          </a:p>
          <a:p>
            <a:pPr marL="342900" indent="-342900"/>
            <a:endParaRPr lang="en-US" sz="1800">
              <a:latin typeface="Avenir Next" panose="020B0503020202020204" pitchFamily="34" charset="0"/>
            </a:endParaRPr>
          </a:p>
          <a:p>
            <a:pPr marL="342900" indent="-342900"/>
            <a:r>
              <a:rPr lang="en-US" sz="1800">
                <a:latin typeface="Avenir Next" panose="020B0503020202020204" pitchFamily="34" charset="0"/>
              </a:rPr>
              <a:t>Scenario Walkthrough</a:t>
            </a:r>
          </a:p>
          <a:p>
            <a:pPr marL="342900" indent="-342900"/>
            <a:endParaRPr lang="en-US" sz="1800">
              <a:latin typeface="Avenir Next" panose="020B0503020202020204" pitchFamily="34" charset="0"/>
            </a:endParaRPr>
          </a:p>
          <a:p>
            <a:pPr marL="342900" indent="-342900"/>
            <a:r>
              <a:rPr lang="en-US" sz="1800">
                <a:latin typeface="Avenir Next" panose="020B0503020202020204" pitchFamily="34" charset="0"/>
              </a:rPr>
              <a:t>Open-question questionnaire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267CB4-62C7-8CED-A69E-8D7386F7EA59}"/>
              </a:ext>
            </a:extLst>
          </p:cNvPr>
          <p:cNvSpPr txBox="1">
            <a:spLocks/>
          </p:cNvSpPr>
          <p:nvPr/>
        </p:nvSpPr>
        <p:spPr>
          <a:xfrm>
            <a:off x="8691773" y="2121783"/>
            <a:ext cx="2807910" cy="2777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>
                <a:latin typeface="Avenir Next" panose="020B0503020202020204" pitchFamily="34" charset="0"/>
              </a:rPr>
              <a:t>Categorization</a:t>
            </a:r>
          </a:p>
          <a:p>
            <a:pPr marL="342900" indent="-342900"/>
            <a:endParaRPr lang="en-US" sz="1800">
              <a:latin typeface="Avenir Next" panose="020B0503020202020204" pitchFamily="34" charset="0"/>
            </a:endParaRPr>
          </a:p>
          <a:p>
            <a:pPr marL="342900" indent="-342900"/>
            <a:r>
              <a:rPr lang="en-US" sz="1800">
                <a:latin typeface="Avenir Next" panose="020B0503020202020204" pitchFamily="34" charset="0"/>
              </a:rPr>
              <a:t>JTBD Analysis</a:t>
            </a:r>
          </a:p>
          <a:p>
            <a:pPr marL="342900" indent="-342900"/>
            <a:endParaRPr lang="en-US" sz="1800">
              <a:latin typeface="Avenir Next" panose="020B0503020202020204" pitchFamily="34" charset="0"/>
            </a:endParaRPr>
          </a:p>
          <a:p>
            <a:pPr marL="342900" indent="-342900"/>
            <a:r>
              <a:rPr lang="en-US" sz="1800">
                <a:latin typeface="Avenir Next" panose="020B0503020202020204" pitchFamily="34" charset="0"/>
              </a:rPr>
              <a:t>Problem Tree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2BCA6-3E3B-B568-A0DE-691BB45C68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Collect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07FFA4-31CE-D255-9961-079A2746823C}"/>
              </a:ext>
            </a:extLst>
          </p:cNvPr>
          <p:cNvSpPr txBox="1">
            <a:spLocks/>
          </p:cNvSpPr>
          <p:nvPr/>
        </p:nvSpPr>
        <p:spPr>
          <a:xfrm>
            <a:off x="7955175" y="1241791"/>
            <a:ext cx="3707211" cy="51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venir Next Medium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77693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5F3E9-2EF7-B25F-194F-AD7C142C238F}"/>
              </a:ext>
            </a:extLst>
          </p:cNvPr>
          <p:cNvSpPr txBox="1">
            <a:spLocks/>
          </p:cNvSpPr>
          <p:nvPr/>
        </p:nvSpPr>
        <p:spPr>
          <a:xfrm>
            <a:off x="4354474" y="1617165"/>
            <a:ext cx="3677397" cy="3302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800" dirty="0">
                <a:latin typeface="Avenir Next" panose="020B0503020202020204" pitchFamily="34" charset="0"/>
              </a:rPr>
              <a:t>4 </a:t>
            </a:r>
            <a:r>
              <a:rPr lang="en-US" sz="1800" dirty="0">
                <a:latin typeface="Avenir Next" panose="020B0503020202020204" pitchFamily="34" charset="0"/>
              </a:rPr>
              <a:t>participants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800" dirty="0"/>
              <a:t>1h</a:t>
            </a:r>
            <a:r>
              <a:rPr lang="en-US" sz="4000" dirty="0"/>
              <a:t> </a:t>
            </a:r>
            <a:r>
              <a:rPr lang="en-US" sz="1800" dirty="0">
                <a:latin typeface="Avenir Next" panose="020B0503020202020204" pitchFamily="34" charset="0"/>
              </a:rPr>
              <a:t>each interview session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800" dirty="0">
              <a:latin typeface="Avenir Next" panose="020B0503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800" dirty="0">
                <a:latin typeface="Avenir Next" panose="020B0503020202020204" pitchFamily="34" charset="0"/>
              </a:rPr>
              <a:t>Follow-up study in process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A5624-BEF9-7E92-4631-2B8EF3E57B71}"/>
              </a:ext>
            </a:extLst>
          </p:cNvPr>
          <p:cNvSpPr/>
          <p:nvPr/>
        </p:nvSpPr>
        <p:spPr>
          <a:xfrm>
            <a:off x="8466218" y="1212925"/>
            <a:ext cx="3446033" cy="443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photos hidden because of NDA</a:t>
            </a:r>
          </a:p>
        </p:txBody>
      </p:sp>
    </p:spTree>
    <p:extLst>
      <p:ext uri="{BB962C8B-B14F-4D97-AF65-F5344CB8AC3E}">
        <p14:creationId xmlns:p14="http://schemas.microsoft.com/office/powerpoint/2010/main" val="75502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307D-3684-F5EB-D09B-25B8D296B5F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Key Findings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7FBBB6-31F8-FA56-63F8-162488072A37}"/>
              </a:ext>
            </a:extLst>
          </p:cNvPr>
          <p:cNvSpPr/>
          <p:nvPr/>
        </p:nvSpPr>
        <p:spPr>
          <a:xfrm>
            <a:off x="3980330" y="1212925"/>
            <a:ext cx="7931922" cy="443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Hidden Because of NDA</a:t>
            </a:r>
          </a:p>
        </p:txBody>
      </p:sp>
    </p:spTree>
    <p:extLst>
      <p:ext uri="{BB962C8B-B14F-4D97-AF65-F5344CB8AC3E}">
        <p14:creationId xmlns:p14="http://schemas.microsoft.com/office/powerpoint/2010/main" val="161955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Impact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607B6A-BCF3-CDFA-61C6-20F2C7AFA9E0}"/>
              </a:ext>
            </a:extLst>
          </p:cNvPr>
          <p:cNvSpPr txBox="1">
            <a:spLocks/>
          </p:cNvSpPr>
          <p:nvPr/>
        </p:nvSpPr>
        <p:spPr>
          <a:xfrm>
            <a:off x="3858828" y="1032416"/>
            <a:ext cx="7881226" cy="3171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The NOC team have pain points in aspects of: 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Data Integrity – Have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two sync meetings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a week to ensure the data consistency in all the platforms.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External Information Sources – Need to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jump back and forth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 between different workplaces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Extra Steps – Work hard to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sort the information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because of the cumbersome information hierarchy</a:t>
            </a:r>
          </a:p>
          <a:p>
            <a:pPr marL="800100" lvl="1" indent="-342900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Manual Process – Having a lot of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workarounds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 like manual commissioning checklist,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etc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venir Next" panose="020B0503020202020204" pitchFamily="34" charset="0"/>
            </a:endParaRPr>
          </a:p>
          <a:p>
            <a:pPr marL="800100" lvl="1" indent="-342900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Inefficiency in Collaboration – Extra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communication efforts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caused by limited access to systems</a:t>
            </a:r>
          </a:p>
          <a:p>
            <a:pPr marL="342900" indent="-342900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The dashboard doesn’t provide enough support for the NOC engineer due to lack of correlation of data and sync between other platforms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9CB0-F724-15FE-006B-1B9CFA8F3BAB}"/>
              </a:ext>
            </a:extLst>
          </p:cNvPr>
          <p:cNvSpPr txBox="1">
            <a:spLocks/>
          </p:cNvSpPr>
          <p:nvPr/>
        </p:nvSpPr>
        <p:spPr>
          <a:xfrm>
            <a:off x="3858828" y="627417"/>
            <a:ext cx="5421853" cy="69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Summary of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83881-7C13-AC4E-0813-1684A09DECDC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Key Findings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7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Key Findings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Impact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607B6A-BCF3-CDFA-61C6-20F2C7AFA9E0}"/>
              </a:ext>
            </a:extLst>
          </p:cNvPr>
          <p:cNvSpPr txBox="1">
            <a:spLocks/>
          </p:cNvSpPr>
          <p:nvPr/>
        </p:nvSpPr>
        <p:spPr>
          <a:xfrm>
            <a:off x="3858828" y="1747120"/>
            <a:ext cx="7881226" cy="3171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Proposed Improvements:</a:t>
            </a:r>
          </a:p>
          <a:p>
            <a:pPr marL="342900" indent="-342900"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Provide more integrated data sources and communication channels for the NOC team </a:t>
            </a:r>
          </a:p>
          <a:p>
            <a:pPr marL="342900" indent="-342900"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Create a system to reduce manual effort: 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Incorporate the functions that could better help NOC monitor the charger behaviors, sync new site commissioning status with other stakeholders,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etc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;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Simplify the process to reach the useful information</a:t>
            </a:r>
          </a:p>
          <a:p>
            <a:pPr marL="342900" indent="-342900">
              <a:lnSpc>
                <a:spcPct val="11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Iterate the dashboard design to provide correlation of data or visual aids that facilitates quick judgement of charger behaviors</a:t>
            </a:r>
          </a:p>
          <a:p>
            <a:pPr marL="342900" indent="-342900">
              <a:lnSpc>
                <a:spcPct val="120000"/>
              </a:lnSpc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9CB0-F724-15FE-006B-1B9CFA8F3BAB}"/>
              </a:ext>
            </a:extLst>
          </p:cNvPr>
          <p:cNvSpPr txBox="1">
            <a:spLocks/>
          </p:cNvSpPr>
          <p:nvPr/>
        </p:nvSpPr>
        <p:spPr>
          <a:xfrm>
            <a:off x="3858828" y="1342121"/>
            <a:ext cx="5421853" cy="69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Summary of to-do next</a:t>
            </a:r>
          </a:p>
        </p:txBody>
      </p:sp>
    </p:spTree>
    <p:extLst>
      <p:ext uri="{BB962C8B-B14F-4D97-AF65-F5344CB8AC3E}">
        <p14:creationId xmlns:p14="http://schemas.microsoft.com/office/powerpoint/2010/main" val="205624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Impact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Impact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607B6A-BCF3-CDFA-61C6-20F2C7AFA9E0}"/>
              </a:ext>
            </a:extLst>
          </p:cNvPr>
          <p:cNvSpPr txBox="1">
            <a:spLocks/>
          </p:cNvSpPr>
          <p:nvPr/>
        </p:nvSpPr>
        <p:spPr>
          <a:xfrm>
            <a:off x="3858828" y="1747120"/>
            <a:ext cx="7881226" cy="3171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Helped the stakeholders reprioritize the backlog action items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rPr>
              <a:t>Validated the user pains and needs and created new action items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9CB0-F724-15FE-006B-1B9CFA8F3BAB}"/>
              </a:ext>
            </a:extLst>
          </p:cNvPr>
          <p:cNvSpPr txBox="1">
            <a:spLocks/>
          </p:cNvSpPr>
          <p:nvPr/>
        </p:nvSpPr>
        <p:spPr>
          <a:xfrm>
            <a:off x="3858828" y="1342121"/>
            <a:ext cx="5421853" cy="69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Current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C33B7-16EB-835B-CBD6-D51F6925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828" y="4127501"/>
            <a:ext cx="3501813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B1DD0-7DFD-0BB5-D2A7-067455A8F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828" y="3219450"/>
            <a:ext cx="42037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Impact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607B6A-BCF3-CDFA-61C6-20F2C7AFA9E0}"/>
              </a:ext>
            </a:extLst>
          </p:cNvPr>
          <p:cNvSpPr txBox="1">
            <a:spLocks/>
          </p:cNvSpPr>
          <p:nvPr/>
        </p:nvSpPr>
        <p:spPr>
          <a:xfrm>
            <a:off x="3858828" y="1849990"/>
            <a:ext cx="7881226" cy="3171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venir Next" panose="020B0503020202020204" pitchFamily="34" charset="0"/>
              </a:rPr>
              <a:t>Efficiency → Productivity</a:t>
            </a:r>
          </a:p>
          <a:p>
            <a:pPr lvl="1"/>
            <a:r>
              <a:rPr lang="en-US" sz="1600" dirty="0">
                <a:latin typeface="Avenir Next" panose="020B0503020202020204" pitchFamily="34" charset="0"/>
              </a:rPr>
              <a:t>Facilitate the NOC team with a more efficient workflow and fill in the gap between the current solution and the actual user needs.</a:t>
            </a:r>
          </a:p>
          <a:p>
            <a:pPr lvl="1"/>
            <a:r>
              <a:rPr lang="en-US" sz="1600" dirty="0">
                <a:latin typeface="Avenir Next" panose="020B0503020202020204" pitchFamily="34" charset="0"/>
              </a:rPr>
              <a:t>Help the NOC team to perform the requested service with more efficiency and more satisfying quality by simplifying/optimizing the flow.</a:t>
            </a:r>
            <a:endParaRPr lang="en-US" sz="2000" dirty="0">
              <a:latin typeface="Avenir Next" panose="020B0503020202020204" pitchFamily="34" charset="0"/>
            </a:endParaRPr>
          </a:p>
          <a:p>
            <a:r>
              <a:rPr lang="en-US" sz="2000" dirty="0">
                <a:latin typeface="Avenir Next" panose="020B0503020202020204" pitchFamily="34" charset="0"/>
              </a:rPr>
              <a:t>Minimize the extra costs in the future</a:t>
            </a:r>
          </a:p>
          <a:p>
            <a:pPr lvl="1"/>
            <a:r>
              <a:rPr lang="en-US" sz="1600" dirty="0">
                <a:latin typeface="Avenir Next" panose="020B0503020202020204" pitchFamily="34" charset="0"/>
              </a:rPr>
              <a:t>Meet the user needs within one platform and reduce the cost of using other tools/devices.</a:t>
            </a:r>
          </a:p>
          <a:p>
            <a:pPr lvl="1"/>
            <a:r>
              <a:rPr lang="en-US" sz="1600" dirty="0">
                <a:latin typeface="Avenir Next" panose="020B0503020202020204" pitchFamily="34" charset="0"/>
              </a:rPr>
              <a:t>Reduce the cost of extra human resources or extra working hours by addressing the user pain points that hamper the task completion process.</a:t>
            </a:r>
          </a:p>
          <a:p>
            <a:pPr lvl="1"/>
            <a:r>
              <a:rPr lang="en-US" sz="1600" dirty="0">
                <a:latin typeface="Avenir Next" panose="020B0503020202020204" pitchFamily="34" charset="0"/>
              </a:rPr>
              <a:t>Minimize the costs caused by infrastructure down-time.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Refine the SLAs</a:t>
            </a:r>
          </a:p>
          <a:p>
            <a:pPr lvl="1"/>
            <a:r>
              <a:rPr lang="en-US" sz="1600" dirty="0">
                <a:latin typeface="Avenir Next" panose="020B0503020202020204" pitchFamily="34" charset="0"/>
              </a:rPr>
              <a:t>Help the team update their KPI goals and agreements with an upgraded workflow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9CB0-F724-15FE-006B-1B9CFA8F3BAB}"/>
              </a:ext>
            </a:extLst>
          </p:cNvPr>
          <p:cNvSpPr txBox="1">
            <a:spLocks/>
          </p:cNvSpPr>
          <p:nvPr/>
        </p:nvSpPr>
        <p:spPr>
          <a:xfrm>
            <a:off x="3858828" y="1342121"/>
            <a:ext cx="5421853" cy="69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Expected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81738-7C33-DF28-2FAF-7134E27376D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Impact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5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C9C-11FF-B685-254B-EF03607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26" y="914795"/>
            <a:ext cx="3782170" cy="47540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7B21-D35E-FD2E-C6C7-FD6811D0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" y="6320078"/>
            <a:ext cx="1005709" cy="1969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A4C7745-4E0A-25F6-C072-4C53C38F4A95}"/>
              </a:ext>
            </a:extLst>
          </p:cNvPr>
          <p:cNvSpPr txBox="1">
            <a:spLocks/>
          </p:cNvSpPr>
          <p:nvPr/>
        </p:nvSpPr>
        <p:spPr>
          <a:xfrm>
            <a:off x="838200" y="1120676"/>
            <a:ext cx="6350876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Project 2: DAB Radio Desk Research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2B12E1-C577-8BC5-EDE7-874638475FE2}"/>
              </a:ext>
            </a:extLst>
          </p:cNvPr>
          <p:cNvSpPr txBox="1">
            <a:spLocks/>
          </p:cNvSpPr>
          <p:nvPr/>
        </p:nvSpPr>
        <p:spPr>
          <a:xfrm>
            <a:off x="836078" y="3634880"/>
            <a:ext cx="7025753" cy="143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Background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Process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Key Findings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Impact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798B1CD-4CAA-675A-5F68-B291DA10B7F9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18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75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2 | Background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607B6A-BCF3-CDFA-61C6-20F2C7AFA9E0}"/>
              </a:ext>
            </a:extLst>
          </p:cNvPr>
          <p:cNvSpPr txBox="1">
            <a:spLocks/>
          </p:cNvSpPr>
          <p:nvPr/>
        </p:nvSpPr>
        <p:spPr>
          <a:xfrm>
            <a:off x="3858829" y="2018519"/>
            <a:ext cx="7881226" cy="3171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b="1" dirty="0">
                <a:latin typeface="Avenir Next" panose="020B0503020202020204" pitchFamily="34" charset="0"/>
              </a:rPr>
              <a:t>Digital Audio Broadcast (DAB) Radio </a:t>
            </a:r>
            <a:r>
              <a:rPr lang="en-US" sz="1600" dirty="0">
                <a:latin typeface="Avenir Next" panose="020B0503020202020204" pitchFamily="34" charset="0"/>
              </a:rPr>
              <a:t>is a digital format radio service in Europe that is conceptually similar to satellite radio though DAB radio is broadcast over terrestrial-based radio towers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venir Next" panose="020B0503020202020204" pitchFamily="34" charset="0"/>
              </a:rPr>
              <a:t>As part of the guidance to VUX Engineering, VUX Design needs to </a:t>
            </a:r>
            <a:r>
              <a:rPr lang="en-US" sz="1600" b="1" dirty="0">
                <a:latin typeface="Avenir Next" panose="020B0503020202020204" pitchFamily="34" charset="0"/>
              </a:rPr>
              <a:t>specify an interaction model</a:t>
            </a:r>
            <a:r>
              <a:rPr lang="en-US" sz="1600" dirty="0">
                <a:latin typeface="Avenir Next" panose="020B0503020202020204" pitchFamily="34" charset="0"/>
              </a:rPr>
              <a:t> of how users select standard FM radio stations or DAB Radio so that the </a:t>
            </a:r>
            <a:r>
              <a:rPr lang="en-US" sz="1600" b="1" dirty="0">
                <a:latin typeface="Avenir Next" panose="020B0503020202020204" pitchFamily="34" charset="0"/>
              </a:rPr>
              <a:t>proper code structure can be developed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venir Next" panose="020B0503020202020204" pitchFamily="34" charset="0"/>
              </a:rPr>
              <a:t>Before diving deeper into actual user research, a fundamental </a:t>
            </a:r>
            <a:r>
              <a:rPr lang="en-US" sz="1600" b="1" dirty="0">
                <a:latin typeface="Avenir Next" panose="020B0503020202020204" pitchFamily="34" charset="0"/>
              </a:rPr>
              <a:t>Desk Resear</a:t>
            </a:r>
            <a:r>
              <a:rPr lang="en-US" sz="1600" dirty="0">
                <a:latin typeface="Avenir Next" panose="020B0503020202020204" pitchFamily="34" charset="0"/>
              </a:rPr>
              <a:t>ch to understand </a:t>
            </a:r>
            <a:r>
              <a:rPr lang="en-US" sz="1600" b="1" dirty="0">
                <a:latin typeface="Avenir Next" panose="020B0503020202020204" pitchFamily="34" charset="0"/>
              </a:rPr>
              <a:t>user behavior </a:t>
            </a:r>
            <a:r>
              <a:rPr lang="en-US" sz="1600" dirty="0">
                <a:latin typeface="Avenir Next" panose="020B0503020202020204" pitchFamily="34" charset="0"/>
              </a:rPr>
              <a:t>over existing </a:t>
            </a:r>
            <a:r>
              <a:rPr lang="en-US" sz="1600" b="1" dirty="0">
                <a:latin typeface="Avenir Next" panose="020B0503020202020204" pitchFamily="34" charset="0"/>
              </a:rPr>
              <a:t>audio</a:t>
            </a:r>
            <a:r>
              <a:rPr lang="en-US" sz="1600" dirty="0">
                <a:latin typeface="Avenir Next" panose="020B0503020202020204" pitchFamily="34" charset="0"/>
              </a:rPr>
              <a:t> </a:t>
            </a:r>
            <a:r>
              <a:rPr lang="en-US" sz="1600" b="1" dirty="0">
                <a:latin typeface="Avenir Next" panose="020B0503020202020204" pitchFamily="34" charset="0"/>
              </a:rPr>
              <a:t>interfaces of other OEMs </a:t>
            </a:r>
            <a:r>
              <a:rPr lang="en-US" sz="1600" dirty="0">
                <a:latin typeface="Avenir Next" panose="020B0503020202020204" pitchFamily="34" charset="0"/>
              </a:rPr>
              <a:t>is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9CB0-F724-15FE-006B-1B9CFA8F3BAB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Context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F244D-38E2-2F8D-3A62-711112DD4A0B}"/>
              </a:ext>
            </a:extLst>
          </p:cNvPr>
          <p:cNvSpPr txBox="1"/>
          <p:nvPr/>
        </p:nvSpPr>
        <p:spPr>
          <a:xfrm>
            <a:off x="279749" y="2975693"/>
            <a:ext cx="287743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395920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D60D-1BB4-FE42-7955-4C2C503F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241189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C9C-11FF-B685-254B-EF03607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269" y="1179571"/>
            <a:ext cx="4387041" cy="475408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Background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Conclusions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7B21-D35E-FD2E-C6C7-FD6811D0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" y="6320078"/>
            <a:ext cx="1005709" cy="1969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3FC4DD-2C80-D3DB-42E0-008105802843}"/>
              </a:ext>
            </a:extLst>
          </p:cNvPr>
          <p:cNvSpPr txBox="1">
            <a:spLocks/>
          </p:cNvSpPr>
          <p:nvPr/>
        </p:nvSpPr>
        <p:spPr>
          <a:xfrm>
            <a:off x="6220411" y="1236401"/>
            <a:ext cx="375859" cy="4619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 </a:t>
            </a:r>
            <a:endParaRPr lang="en-US" sz="1050" dirty="0">
              <a:solidFill>
                <a:schemeClr val="accent4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D59F3AAB-C484-FA28-F624-7124CB253736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2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953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2 | 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607B6A-BCF3-CDFA-61C6-20F2C7AFA9E0}"/>
              </a:ext>
            </a:extLst>
          </p:cNvPr>
          <p:cNvSpPr txBox="1">
            <a:spLocks/>
          </p:cNvSpPr>
          <p:nvPr/>
        </p:nvSpPr>
        <p:spPr>
          <a:xfrm>
            <a:off x="3858829" y="2018519"/>
            <a:ext cx="7881226" cy="31718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Avenir Next" panose="020B0503020202020204" pitchFamily="34" charset="0"/>
              </a:rPr>
              <a:t>Existing In-car DAB radio interfaces from different manufacturers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venir Next" panose="020B0503020202020204" pitchFamily="34" charset="0"/>
              </a:rPr>
              <a:t>whether the DAB Radio or FM radio selection occurs in the far left nav of the center display console (Framework area) or not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venir Next" panose="020B0503020202020204" pitchFamily="34" charset="0"/>
              </a:rPr>
              <a:t>Typical user behaviors patterns/mental models while using DAB radio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latin typeface="Avenir Next" panose="020B0503020202020204" pitchFamily="34" charset="0"/>
              </a:rPr>
              <a:t>how users select standard FM radio stations or DAB Radio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9CB0-F724-15FE-006B-1B9CFA8F3BAB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Information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6B266-6A7D-0316-503F-D11DF60BC6EF}"/>
              </a:ext>
            </a:extLst>
          </p:cNvPr>
          <p:cNvSpPr txBox="1"/>
          <p:nvPr/>
        </p:nvSpPr>
        <p:spPr>
          <a:xfrm>
            <a:off x="279749" y="2975693"/>
            <a:ext cx="287743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390535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2 | 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B607B6A-BCF3-CDFA-61C6-20F2C7AFA9E0}"/>
              </a:ext>
            </a:extLst>
          </p:cNvPr>
          <p:cNvSpPr txBox="1">
            <a:spLocks/>
          </p:cNvSpPr>
          <p:nvPr/>
        </p:nvSpPr>
        <p:spPr>
          <a:xfrm>
            <a:off x="3858829" y="2018519"/>
            <a:ext cx="7881226" cy="3972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venir Next" panose="020B0503020202020204" pitchFamily="34" charset="0"/>
              </a:rPr>
              <a:t>Main web sources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YouTube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Manufacturer manual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Manufacturer official website</a:t>
            </a:r>
          </a:p>
          <a:p>
            <a:pPr marL="0" indent="0">
              <a:buNone/>
            </a:pPr>
            <a:r>
              <a:rPr lang="en-US" sz="2000" b="1" dirty="0">
                <a:latin typeface="Avenir Next" panose="020B0503020202020204" pitchFamily="34" charset="0"/>
              </a:rPr>
              <a:t>Research Keywords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how to use DAB Radio in _______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DAB Radio Interface of _______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_________ manual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How to add a favorite radio station in ________</a:t>
            </a:r>
          </a:p>
          <a:p>
            <a:r>
              <a:rPr lang="en-US" sz="2000" dirty="0">
                <a:latin typeface="Avenir Next" panose="020B0503020202020204" pitchFamily="34" charset="0"/>
              </a:rPr>
              <a:t>How to switch between different radio source in ________</a:t>
            </a:r>
          </a:p>
          <a:p>
            <a:pPr marL="0" indent="0">
              <a:buNone/>
            </a:pPr>
            <a:br>
              <a:rPr lang="en-US" sz="1600" dirty="0">
                <a:latin typeface="Avenir Next" panose="020B0503020202020204" pitchFamily="34" charset="0"/>
              </a:rPr>
            </a:b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9CB0-F724-15FE-006B-1B9CFA8F3BAB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Information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F244D-38E2-2F8D-3A62-711112DD4A0B}"/>
              </a:ext>
            </a:extLst>
          </p:cNvPr>
          <p:cNvSpPr txBox="1"/>
          <p:nvPr/>
        </p:nvSpPr>
        <p:spPr>
          <a:xfrm>
            <a:off x="279749" y="2975693"/>
            <a:ext cx="287743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Deliverables</a:t>
            </a:r>
          </a:p>
        </p:txBody>
      </p:sp>
    </p:spTree>
    <p:extLst>
      <p:ext uri="{BB962C8B-B14F-4D97-AF65-F5344CB8AC3E}">
        <p14:creationId xmlns:p14="http://schemas.microsoft.com/office/powerpoint/2010/main" val="196405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75693"/>
            <a:ext cx="287743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Deliverables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F5CE34-00F7-C8B5-F498-A121A201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356" y="0"/>
            <a:ext cx="3978176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E343C96-7BE8-A748-44D2-7511686850D9}"/>
              </a:ext>
            </a:extLst>
          </p:cNvPr>
          <p:cNvSpPr txBox="1">
            <a:spLocks/>
          </p:cNvSpPr>
          <p:nvPr/>
        </p:nvSpPr>
        <p:spPr>
          <a:xfrm>
            <a:off x="3679645" y="839700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Reference list with interface screenshots and basic operation flows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CC5912-1F01-D9A9-7BC5-4C3595C36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269"/>
          <a:stretch/>
        </p:blipFill>
        <p:spPr>
          <a:xfrm>
            <a:off x="3855212" y="2418735"/>
            <a:ext cx="3959119" cy="44392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ADFFF0-0B60-7053-30EE-06CBD11F7A32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2 | Deliverables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3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2 | Deliverables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75693"/>
            <a:ext cx="287743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Deliverables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E5D2A-1A5D-0D45-0D4F-247835735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9"/>
          <a:stretch/>
        </p:blipFill>
        <p:spPr>
          <a:xfrm>
            <a:off x="4210120" y="1732838"/>
            <a:ext cx="6979746" cy="3304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87A09-24DE-E383-FA6B-5AEBBD9E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403" y="2975693"/>
            <a:ext cx="7440862" cy="3102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BD4214-C1CF-5BAE-4E8D-DF2693811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82"/>
          <a:stretch/>
        </p:blipFill>
        <p:spPr>
          <a:xfrm>
            <a:off x="3979562" y="4006744"/>
            <a:ext cx="7440862" cy="271845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3EBE63F-BEB4-1619-FBB5-F132A093FDC1}"/>
              </a:ext>
            </a:extLst>
          </p:cNvPr>
          <p:cNvSpPr txBox="1">
            <a:spLocks/>
          </p:cNvSpPr>
          <p:nvPr/>
        </p:nvSpPr>
        <p:spPr>
          <a:xfrm>
            <a:off x="3979562" y="121510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Summary of system categories</a:t>
            </a:r>
          </a:p>
        </p:txBody>
      </p:sp>
    </p:spTree>
    <p:extLst>
      <p:ext uri="{BB962C8B-B14F-4D97-AF65-F5344CB8AC3E}">
        <p14:creationId xmlns:p14="http://schemas.microsoft.com/office/powerpoint/2010/main" val="137047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C9C-11FF-B685-254B-EF03607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26" y="914795"/>
            <a:ext cx="3782170" cy="47540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7B21-D35E-FD2E-C6C7-FD6811D0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" y="6320078"/>
            <a:ext cx="1005709" cy="1969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A4C7745-4E0A-25F6-C072-4C53C38F4A95}"/>
              </a:ext>
            </a:extLst>
          </p:cNvPr>
          <p:cNvSpPr txBox="1">
            <a:spLocks/>
          </p:cNvSpPr>
          <p:nvPr/>
        </p:nvSpPr>
        <p:spPr>
          <a:xfrm>
            <a:off x="838200" y="1120676"/>
            <a:ext cx="6350876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Project 3: R1T Framework Study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2B12E1-C577-8BC5-EDE7-874638475FE2}"/>
              </a:ext>
            </a:extLst>
          </p:cNvPr>
          <p:cNvSpPr txBox="1">
            <a:spLocks/>
          </p:cNvSpPr>
          <p:nvPr/>
        </p:nvSpPr>
        <p:spPr>
          <a:xfrm>
            <a:off x="836078" y="3634880"/>
            <a:ext cx="7025753" cy="143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Background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Process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798B1CD-4CAA-675A-5F68-B291DA10B7F9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24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69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3 | Background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8BD64-1476-D7DA-735F-6706398585FA}"/>
              </a:ext>
            </a:extLst>
          </p:cNvPr>
          <p:cNvSpPr txBox="1"/>
          <p:nvPr/>
        </p:nvSpPr>
        <p:spPr>
          <a:xfrm>
            <a:off x="3849328" y="2413337"/>
            <a:ext cx="78854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venir Next" panose="020B0503020202020204" pitchFamily="34" charset="0"/>
              </a:rPr>
              <a:t>The framework design team is looking create swipe-able gestures on the </a:t>
            </a:r>
            <a:br>
              <a:rPr lang="en-US" dirty="0">
                <a:latin typeface="Avenir Next" panose="020B0503020202020204" pitchFamily="34" charset="0"/>
              </a:rPr>
            </a:br>
            <a:r>
              <a:rPr lang="en-US" b="0" i="0" dirty="0">
                <a:effectLst/>
                <a:latin typeface="Avenir Next" panose="020B0503020202020204" pitchFamily="34" charset="0"/>
              </a:rPr>
              <a:t>infotainment screen for customers to access controls quickly. The team also is considering redesigning the app launcher to be more adaptive to having more apps in the future. </a:t>
            </a:r>
            <a:br>
              <a:rPr lang="en-US" dirty="0">
                <a:latin typeface="Avenir Next" panose="020B0503020202020204" pitchFamily="34" charset="0"/>
              </a:rPr>
            </a:br>
            <a:r>
              <a:rPr lang="en-US" b="0" i="0" dirty="0">
                <a:effectLst/>
                <a:latin typeface="Avenir Next" panose="020B0503020202020204" pitchFamily="34" charset="0"/>
              </a:rPr>
              <a:t>The team is currently needing a baseline study to assess the framework of </a:t>
            </a:r>
            <a:br>
              <a:rPr lang="en-US" dirty="0">
                <a:latin typeface="Avenir Next" panose="020B0503020202020204" pitchFamily="34" charset="0"/>
              </a:rPr>
            </a:br>
            <a:r>
              <a:rPr lang="en-US" b="0" i="0" dirty="0">
                <a:effectLst/>
                <a:latin typeface="Avenir Next" panose="020B0503020202020204" pitchFamily="34" charset="0"/>
              </a:rPr>
              <a:t>the current R1T infotainment system. The goal would be to </a:t>
            </a:r>
            <a:r>
              <a:rPr lang="en-US" b="1" i="0" dirty="0">
                <a:effectLst/>
                <a:latin typeface="Avenir Next" panose="020B0503020202020204" pitchFamily="34" charset="0"/>
              </a:rPr>
              <a:t>compare futures designs and competitors with the baseline scores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D9B132-CFB8-3239-9307-6C24C16985A2}"/>
              </a:ext>
            </a:extLst>
          </p:cNvPr>
          <p:cNvSpPr txBox="1"/>
          <p:nvPr/>
        </p:nvSpPr>
        <p:spPr>
          <a:xfrm>
            <a:off x="3849328" y="1975426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venir Next" panose="020B0503020202020204" pitchFamily="34" charset="0"/>
              </a:rPr>
              <a:t>Lead UX Researcher: Sushmita Sen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79262F-7A49-9FF6-9C71-75EC417C5DA0}"/>
              </a:ext>
            </a:extLst>
          </p:cNvPr>
          <p:cNvSpPr txBox="1"/>
          <p:nvPr/>
        </p:nvSpPr>
        <p:spPr>
          <a:xfrm>
            <a:off x="3849328" y="1417768"/>
            <a:ext cx="6105832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latin typeface="Avenir Next" panose="020B0503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137647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3 | Background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8BD64-1476-D7DA-735F-6706398585FA}"/>
              </a:ext>
            </a:extLst>
          </p:cNvPr>
          <p:cNvSpPr txBox="1"/>
          <p:nvPr/>
        </p:nvSpPr>
        <p:spPr>
          <a:xfrm>
            <a:off x="3849328" y="2413337"/>
            <a:ext cx="8220752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The goal of this study is to evaluate the usability of essential features that would potentially be included in the new framework​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Establish product tracking metrics (NPS, SUS and Task Performance/Success)​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Build a baseline of R1T vehicle and infotainment scores​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Track product progress overtime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03041-2DB2-8636-C0DD-DAB472031A2D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Study Goal</a:t>
            </a:r>
          </a:p>
        </p:txBody>
      </p:sp>
    </p:spTree>
    <p:extLst>
      <p:ext uri="{BB962C8B-B14F-4D97-AF65-F5344CB8AC3E}">
        <p14:creationId xmlns:p14="http://schemas.microsoft.com/office/powerpoint/2010/main" val="697787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3 |Process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B2BA5-D36C-652E-82C4-4894D09AD0AA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044F9-B32F-D255-06D5-66FAF54E9A7D}"/>
              </a:ext>
            </a:extLst>
          </p:cNvPr>
          <p:cNvSpPr txBox="1"/>
          <p:nvPr/>
        </p:nvSpPr>
        <p:spPr>
          <a:xfrm>
            <a:off x="3858829" y="1859339"/>
            <a:ext cx="77039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Avenir Next" panose="020B0503020202020204" pitchFamily="34" charset="0"/>
              </a:rPr>
              <a:t>1:1 In-person</a:t>
            </a:r>
            <a:r>
              <a:rPr lang="en-US" b="0" i="0" dirty="0">
                <a:effectLst/>
                <a:latin typeface="Avenir Next" panose="020B0503020202020204" pitchFamily="34" charset="0"/>
              </a:rPr>
              <a:t> static </a:t>
            </a:r>
            <a:r>
              <a:rPr lang="en-US" b="1" i="0" dirty="0">
                <a:effectLst/>
                <a:latin typeface="Avenir Next" panose="020B0503020202020204" pitchFamily="34" charset="0"/>
              </a:rPr>
              <a:t>usability study </a:t>
            </a:r>
            <a:r>
              <a:rPr lang="en-US" b="0" i="0" dirty="0">
                <a:effectLst/>
                <a:latin typeface="Avenir Next" panose="020B0503020202020204" pitchFamily="34" charset="0"/>
              </a:rPr>
              <a:t>in R1T</a:t>
            </a:r>
          </a:p>
          <a:p>
            <a:r>
              <a:rPr lang="en-US" b="1" i="0" dirty="0">
                <a:effectLst/>
                <a:latin typeface="Avenir Next" panose="020B0503020202020204" pitchFamily="34" charset="0"/>
              </a:rPr>
              <a:t>16</a:t>
            </a:r>
            <a:r>
              <a:rPr lang="en-US" b="0" i="0" dirty="0">
                <a:effectLst/>
                <a:latin typeface="Avenir Next" panose="020B0503020202020204" pitchFamily="34" charset="0"/>
              </a:rPr>
              <a:t> participants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8 internal R1T owners 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8 external non-R1T owners</a:t>
            </a:r>
          </a:p>
          <a:p>
            <a:endParaRPr lang="en-US" b="0" i="0" dirty="0">
              <a:effectLst/>
              <a:latin typeface="Avenir Next" panose="020B0503020202020204" pitchFamily="34" charset="0"/>
            </a:endParaRPr>
          </a:p>
          <a:p>
            <a:r>
              <a:rPr lang="en-US" b="1" dirty="0">
                <a:latin typeface="Avenir Next" panose="020B0503020202020204" pitchFamily="34" charset="0"/>
              </a:rPr>
              <a:t>Flow: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venir Next" panose="020B0503020202020204" pitchFamily="34" charset="0"/>
              </a:rPr>
              <a:t>Benchmark Task with a task completion scale by the moderator to measure how many representative tasks can be completed unassisted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System Usability Scale (SUS)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Net Promoter Score (NPS)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User Experience Questionnaire (UEQ)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Microsoft Product Reaction Cards </a:t>
            </a:r>
          </a:p>
        </p:txBody>
      </p:sp>
    </p:spTree>
    <p:extLst>
      <p:ext uri="{BB962C8B-B14F-4D97-AF65-F5344CB8AC3E}">
        <p14:creationId xmlns:p14="http://schemas.microsoft.com/office/powerpoint/2010/main" val="3953870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3 | 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B2BA5-D36C-652E-82C4-4894D09AD0AA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My Role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044F9-B32F-D255-06D5-66FAF54E9A7D}"/>
              </a:ext>
            </a:extLst>
          </p:cNvPr>
          <p:cNvSpPr txBox="1"/>
          <p:nvPr/>
        </p:nvSpPr>
        <p:spPr>
          <a:xfrm>
            <a:off x="3858829" y="1859339"/>
            <a:ext cx="7703906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effectLst/>
                <a:latin typeface="Avenir Next" panose="020B0503020202020204" pitchFamily="34" charset="0"/>
              </a:rPr>
              <a:t>Assisted the lead UX researcher to conduct the study: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Took qualitative notes during user session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Helped refine the study flow by observing and giving suggestions in pilot study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Asked additional questions and provided insights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Discussed and learned a lot from the lead researcher</a:t>
            </a:r>
          </a:p>
        </p:txBody>
      </p:sp>
    </p:spTree>
    <p:extLst>
      <p:ext uri="{BB962C8B-B14F-4D97-AF65-F5344CB8AC3E}">
        <p14:creationId xmlns:p14="http://schemas.microsoft.com/office/powerpoint/2010/main" val="354338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C9C-11FF-B685-254B-EF03607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26" y="914795"/>
            <a:ext cx="3782170" cy="47540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7B21-D35E-FD2E-C6C7-FD6811D0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" y="6320078"/>
            <a:ext cx="1005709" cy="1969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A4C7745-4E0A-25F6-C072-4C53C38F4A95}"/>
              </a:ext>
            </a:extLst>
          </p:cNvPr>
          <p:cNvSpPr txBox="1">
            <a:spLocks/>
          </p:cNvSpPr>
          <p:nvPr/>
        </p:nvSpPr>
        <p:spPr>
          <a:xfrm>
            <a:off x="838200" y="1120676"/>
            <a:ext cx="6350876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Project 4: R1T HWA Study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2B12E1-C577-8BC5-EDE7-874638475FE2}"/>
              </a:ext>
            </a:extLst>
          </p:cNvPr>
          <p:cNvSpPr txBox="1">
            <a:spLocks/>
          </p:cNvSpPr>
          <p:nvPr/>
        </p:nvSpPr>
        <p:spPr>
          <a:xfrm>
            <a:off x="836078" y="3634880"/>
            <a:ext cx="7025753" cy="143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Background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Process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798B1CD-4CAA-675A-5F68-B291DA10B7F9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29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91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C9C-11FF-B685-254B-EF03607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26" y="914795"/>
            <a:ext cx="3782170" cy="47540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7B21-D35E-FD2E-C6C7-FD6811D0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" y="6320078"/>
            <a:ext cx="1005709" cy="1969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A4C7745-4E0A-25F6-C072-4C53C38F4A95}"/>
              </a:ext>
            </a:extLst>
          </p:cNvPr>
          <p:cNvSpPr txBox="1">
            <a:spLocks/>
          </p:cNvSpPr>
          <p:nvPr/>
        </p:nvSpPr>
        <p:spPr>
          <a:xfrm>
            <a:off x="838199" y="1120676"/>
            <a:ext cx="7021513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Background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2B12E1-C577-8BC5-EDE7-874638475FE2}"/>
              </a:ext>
            </a:extLst>
          </p:cNvPr>
          <p:cNvSpPr txBox="1">
            <a:spLocks/>
          </p:cNvSpPr>
          <p:nvPr/>
        </p:nvSpPr>
        <p:spPr>
          <a:xfrm>
            <a:off x="836078" y="3634881"/>
            <a:ext cx="7025753" cy="101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About me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My Role Here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798B1CD-4CAA-675A-5F68-B291DA10B7F9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3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9593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4 | Background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8BD64-1476-D7DA-735F-6706398585FA}"/>
              </a:ext>
            </a:extLst>
          </p:cNvPr>
          <p:cNvSpPr txBox="1"/>
          <p:nvPr/>
        </p:nvSpPr>
        <p:spPr>
          <a:xfrm>
            <a:off x="3849328" y="2413337"/>
            <a:ext cx="7885471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b="1" dirty="0">
                <a:latin typeface="Avenir Next" panose="020B0503020202020204" pitchFamily="34" charset="0"/>
              </a:rPr>
              <a:t>Goal: </a:t>
            </a:r>
          </a:p>
          <a:p>
            <a:pPr fontAlgn="base"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Test the user behavior and mental model of Highway Assist features usage and collect technical data about the stalk use.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D9B132-CFB8-3239-9307-6C24C16985A2}"/>
              </a:ext>
            </a:extLst>
          </p:cNvPr>
          <p:cNvSpPr txBox="1"/>
          <p:nvPr/>
        </p:nvSpPr>
        <p:spPr>
          <a:xfrm>
            <a:off x="3849328" y="1872735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latin typeface="Avenir Next" panose="020B0503020202020204" pitchFamily="34" charset="0"/>
              </a:rPr>
              <a:t>Lead UX Researcher: Lan Wang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E7074F6-663D-8FCF-C095-B925180D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61" y="3906054"/>
            <a:ext cx="3864078" cy="20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922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4 | 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B2BA5-D36C-652E-82C4-4894D09AD0AA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044F9-B32F-D255-06D5-66FAF54E9A7D}"/>
              </a:ext>
            </a:extLst>
          </p:cNvPr>
          <p:cNvSpPr txBox="1"/>
          <p:nvPr/>
        </p:nvSpPr>
        <p:spPr>
          <a:xfrm>
            <a:off x="3858829" y="1859339"/>
            <a:ext cx="7703906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effectLst/>
                <a:latin typeface="Avenir Next" panose="020B0503020202020204" pitchFamily="34" charset="0"/>
              </a:rPr>
              <a:t>50 Participants</a:t>
            </a:r>
          </a:p>
          <a:p>
            <a:pPr>
              <a:lnSpc>
                <a:spcPct val="150000"/>
              </a:lnSpc>
            </a:pPr>
            <a:r>
              <a:rPr lang="en-US" b="1" i="0" dirty="0">
                <a:effectLst/>
                <a:latin typeface="Avenir Next" panose="020B0503020202020204" pitchFamily="34" charset="0"/>
              </a:rPr>
              <a:t>5 – 10 min each session</a:t>
            </a:r>
          </a:p>
          <a:p>
            <a:pPr>
              <a:lnSpc>
                <a:spcPct val="150000"/>
              </a:lnSpc>
            </a:pPr>
            <a:endParaRPr lang="en-US" b="1" i="0" dirty="0">
              <a:effectLst/>
              <a:latin typeface="Avenir Next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i="0" dirty="0">
                <a:effectLst/>
                <a:latin typeface="Avenir Next" panose="020B050302020202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Instruction and user operation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Collect back-end data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Follow-up Qualitative Questions</a:t>
            </a:r>
          </a:p>
        </p:txBody>
      </p:sp>
    </p:spTree>
    <p:extLst>
      <p:ext uri="{BB962C8B-B14F-4D97-AF65-F5344CB8AC3E}">
        <p14:creationId xmlns:p14="http://schemas.microsoft.com/office/powerpoint/2010/main" val="2344379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4 | Process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EEB73-A629-11DB-2A37-D98249D6A285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B2BA5-D36C-652E-82C4-4894D09AD0AA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My Role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044F9-B32F-D255-06D5-66FAF54E9A7D}"/>
              </a:ext>
            </a:extLst>
          </p:cNvPr>
          <p:cNvSpPr txBox="1"/>
          <p:nvPr/>
        </p:nvSpPr>
        <p:spPr>
          <a:xfrm>
            <a:off x="3858829" y="1859339"/>
            <a:ext cx="7703906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effectLst/>
                <a:latin typeface="Avenir Next" panose="020B0503020202020204" pitchFamily="34" charset="0"/>
              </a:rPr>
              <a:t>Assisted the lead UX researcher to conduct the user sessions: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Helped recruit the users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Moderated 10+ user sessions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Took qualitative notes during user sessions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Asked additional questions and provided insights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Discussed and learned a lot from the lead researcher</a:t>
            </a:r>
          </a:p>
        </p:txBody>
      </p:sp>
    </p:spTree>
    <p:extLst>
      <p:ext uri="{BB962C8B-B14F-4D97-AF65-F5344CB8AC3E}">
        <p14:creationId xmlns:p14="http://schemas.microsoft.com/office/powerpoint/2010/main" val="3336125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C9C-11FF-B685-254B-EF03607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26" y="914795"/>
            <a:ext cx="3782170" cy="47540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7B21-D35E-FD2E-C6C7-FD6811D0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" y="6320078"/>
            <a:ext cx="1005709" cy="1969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A4C7745-4E0A-25F6-C072-4C53C38F4A95}"/>
              </a:ext>
            </a:extLst>
          </p:cNvPr>
          <p:cNvSpPr txBox="1">
            <a:spLocks/>
          </p:cNvSpPr>
          <p:nvPr/>
        </p:nvSpPr>
        <p:spPr>
          <a:xfrm>
            <a:off x="838200" y="1120676"/>
            <a:ext cx="6350876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Conclusions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2B12E1-C577-8BC5-EDE7-874638475FE2}"/>
              </a:ext>
            </a:extLst>
          </p:cNvPr>
          <p:cNvSpPr txBox="1">
            <a:spLocks/>
          </p:cNvSpPr>
          <p:nvPr/>
        </p:nvSpPr>
        <p:spPr>
          <a:xfrm>
            <a:off x="836078" y="3634880"/>
            <a:ext cx="7025753" cy="143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Takeaways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What to improve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798B1CD-4CAA-675A-5F68-B291DA10B7F9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33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413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Conclusions | Takeaways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B2BA5-D36C-652E-82C4-4894D09AD0AA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Learned and practiced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044F9-B32F-D255-06D5-66FAF54E9A7D}"/>
              </a:ext>
            </a:extLst>
          </p:cNvPr>
          <p:cNvSpPr txBox="1"/>
          <p:nvPr/>
        </p:nvSpPr>
        <p:spPr>
          <a:xfrm>
            <a:off x="3858829" y="1859339"/>
            <a:ext cx="7703906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effectLst/>
                <a:latin typeface="Avenir Next" panose="020B0503020202020204" pitchFamily="34" charset="0"/>
              </a:rPr>
              <a:t>New research methodologies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Cross-functional collaboration strategies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Compelling story telling skills in presentations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Reacting to changing working environments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CA352-96FE-6C47-1E85-81823C86F9DF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Takeaways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What to improve</a:t>
            </a:r>
          </a:p>
        </p:txBody>
      </p:sp>
    </p:spTree>
    <p:extLst>
      <p:ext uri="{BB962C8B-B14F-4D97-AF65-F5344CB8AC3E}">
        <p14:creationId xmlns:p14="http://schemas.microsoft.com/office/powerpoint/2010/main" val="310744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B2BA5-D36C-652E-82C4-4894D09AD0AA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Gained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044F9-B32F-D255-06D5-66FAF54E9A7D}"/>
              </a:ext>
            </a:extLst>
          </p:cNvPr>
          <p:cNvSpPr txBox="1"/>
          <p:nvPr/>
        </p:nvSpPr>
        <p:spPr>
          <a:xfrm>
            <a:off x="3858829" y="1859339"/>
            <a:ext cx="7703906" cy="213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Project experience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Actual industry working environment experience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Collaboration experience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California Sunlight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Friendship!!!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CA352-96FE-6C47-1E85-81823C86F9DF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Takeaways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What to improve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2C6FA-4A33-B0C4-2958-283126B0AE65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Conclusions | Takeaways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80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B2BA5-D36C-652E-82C4-4894D09AD0AA}"/>
              </a:ext>
            </a:extLst>
          </p:cNvPr>
          <p:cNvSpPr txBox="1">
            <a:spLocks/>
          </p:cNvSpPr>
          <p:nvPr/>
        </p:nvSpPr>
        <p:spPr>
          <a:xfrm>
            <a:off x="3858829" y="1342122"/>
            <a:ext cx="5411296" cy="402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 pitchFamily="34" charset="0"/>
              </a:rPr>
              <a:t>What could have done 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044F9-B32F-D255-06D5-66FAF54E9A7D}"/>
              </a:ext>
            </a:extLst>
          </p:cNvPr>
          <p:cNvSpPr txBox="1"/>
          <p:nvPr/>
        </p:nvSpPr>
        <p:spPr>
          <a:xfrm>
            <a:off x="3858829" y="1859339"/>
            <a:ext cx="7703906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More communications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Plan ahead for possible reschedules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Seek for feedbacks more actively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DCA352-96FE-6C47-1E85-81823C86F9DF}"/>
              </a:ext>
            </a:extLst>
          </p:cNvPr>
          <p:cNvSpPr txBox="1"/>
          <p:nvPr/>
        </p:nvSpPr>
        <p:spPr>
          <a:xfrm>
            <a:off x="279749" y="2951947"/>
            <a:ext cx="28774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Takeaways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What to improve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517D4-AD8A-1E5F-925A-9EC621946EF4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Conclusions | What to improve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08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C9C-11FF-B685-254B-EF03607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26" y="914795"/>
            <a:ext cx="3782170" cy="47540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7B21-D35E-FD2E-C6C7-FD6811D0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" y="6320078"/>
            <a:ext cx="1005709" cy="1969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A4C7745-4E0A-25F6-C072-4C53C38F4A95}"/>
              </a:ext>
            </a:extLst>
          </p:cNvPr>
          <p:cNvSpPr txBox="1">
            <a:spLocks/>
          </p:cNvSpPr>
          <p:nvPr/>
        </p:nvSpPr>
        <p:spPr>
          <a:xfrm>
            <a:off x="838200" y="1120676"/>
            <a:ext cx="6350876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Q&amp;A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798B1CD-4CAA-675A-5F68-B291DA10B7F9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37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C301CA-D4CB-9F2E-FE8D-BAA002EA4762}"/>
              </a:ext>
            </a:extLst>
          </p:cNvPr>
          <p:cNvSpPr txBox="1">
            <a:spLocks/>
          </p:cNvSpPr>
          <p:nvPr/>
        </p:nvSpPr>
        <p:spPr>
          <a:xfrm>
            <a:off x="836078" y="3634880"/>
            <a:ext cx="7025753" cy="143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945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56F54-EC95-4034-54F1-83FB590F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39757"/>
            <a:ext cx="10515600" cy="97735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MS-HCI @ Georgia Tech</a:t>
            </a:r>
          </a:p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BE-Digital Media Technology @ Xiamen University</a:t>
            </a:r>
          </a:p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Exchange-Computer Science @ Leiden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7F1A0-9577-2627-121F-DFBD57BFCF9F}"/>
              </a:ext>
            </a:extLst>
          </p:cNvPr>
          <p:cNvSpPr txBox="1"/>
          <p:nvPr/>
        </p:nvSpPr>
        <p:spPr>
          <a:xfrm>
            <a:off x="838200" y="101046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Avenir Next Medium" panose="020B0503020202020204" pitchFamily="34" charset="0"/>
              </a:rPr>
              <a:t>About 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4C8DDB-2A88-0D36-1145-E609CA380B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613" y="263998"/>
            <a:ext cx="1005709" cy="19693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9B6E5D-2018-1924-F2FB-C74AE44F36FF}"/>
              </a:ext>
            </a:extLst>
          </p:cNvPr>
          <p:cNvSpPr/>
          <p:nvPr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A645B-8E3C-5DE4-B1C7-33BFF8A8AD27}"/>
              </a:ext>
            </a:extLst>
          </p:cNvPr>
          <p:cNvSpPr txBox="1"/>
          <p:nvPr/>
        </p:nvSpPr>
        <p:spPr>
          <a:xfrm>
            <a:off x="310550" y="12237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Background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FEAAB9E6-1B60-56B1-D058-F30F8C4C0BFE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4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61A47C-E398-56B5-33DE-0EB775AE5C29}"/>
              </a:ext>
            </a:extLst>
          </p:cNvPr>
          <p:cNvSpPr txBox="1"/>
          <p:nvPr/>
        </p:nvSpPr>
        <p:spPr>
          <a:xfrm>
            <a:off x="838200" y="1958547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4"/>
                </a:solidFill>
                <a:latin typeface="Avenir Next Ultra Light" panose="020B0203020202020204" pitchFamily="34" charset="77"/>
              </a:rPr>
              <a:t>Education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0FC905-C6FD-6B81-8CCA-5FB7D30A3ACB}"/>
              </a:ext>
            </a:extLst>
          </p:cNvPr>
          <p:cNvSpPr txBox="1">
            <a:spLocks/>
          </p:cNvSpPr>
          <p:nvPr/>
        </p:nvSpPr>
        <p:spPr>
          <a:xfrm>
            <a:off x="838200" y="4518508"/>
            <a:ext cx="10515600" cy="977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UX Research Intern @ </a:t>
            </a: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Rivian</a:t>
            </a:r>
            <a:endParaRPr lang="en-US" sz="2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UX Contractor @ KWRS</a:t>
            </a:r>
          </a:p>
          <a:p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B6329-C8E9-3B82-B232-9404C1BF4E87}"/>
              </a:ext>
            </a:extLst>
          </p:cNvPr>
          <p:cNvSpPr txBox="1"/>
          <p:nvPr/>
        </p:nvSpPr>
        <p:spPr>
          <a:xfrm>
            <a:off x="838200" y="3937298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4"/>
                </a:solidFill>
                <a:latin typeface="Avenir Next Ultra Light" panose="020B0203020202020204" pitchFamily="34" charset="77"/>
              </a:rPr>
              <a:t>Work </a:t>
            </a:r>
          </a:p>
        </p:txBody>
      </p:sp>
    </p:spTree>
    <p:extLst>
      <p:ext uri="{BB962C8B-B14F-4D97-AF65-F5344CB8AC3E}">
        <p14:creationId xmlns:p14="http://schemas.microsoft.com/office/powerpoint/2010/main" val="297094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56F54-EC95-4034-54F1-83FB590F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42147"/>
            <a:ext cx="6987847" cy="5232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UX Research Intern @ Commercial Vehicle &amp; Fleet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9B6E5D-2018-1924-F2FB-C74AE44F36FF}"/>
              </a:ext>
            </a:extLst>
          </p:cNvPr>
          <p:cNvSpPr/>
          <p:nvPr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085C7-9E51-5F19-D359-475B8D2CDD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613" y="263998"/>
            <a:ext cx="1005709" cy="196933"/>
          </a:xfrm>
          <a:prstGeom prst="rect">
            <a:avLst/>
          </a:prstGeom>
        </p:spPr>
      </p:pic>
      <p:sp>
        <p:nvSpPr>
          <p:cNvPr id="6" name="object 15">
            <a:extLst>
              <a:ext uri="{FF2B5EF4-FFF2-40B4-BE49-F238E27FC236}">
                <a16:creationId xmlns:a16="http://schemas.microsoft.com/office/drawing/2014/main" id="{60336BDE-DF05-785B-1B4A-F9184F3C4747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5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B3BB3-D8CD-3F08-3C6C-C336F1E0E4E7}"/>
              </a:ext>
            </a:extLst>
          </p:cNvPr>
          <p:cNvSpPr txBox="1"/>
          <p:nvPr/>
        </p:nvSpPr>
        <p:spPr>
          <a:xfrm>
            <a:off x="838200" y="1706301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4"/>
                </a:solidFill>
                <a:latin typeface="Avenir Next Ultra Light" panose="020B0203020202020204" pitchFamily="34" charset="77"/>
              </a:rPr>
              <a:t>My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F1F89-1D71-F2C8-C893-7A149BD5B469}"/>
              </a:ext>
            </a:extLst>
          </p:cNvPr>
          <p:cNvSpPr txBox="1"/>
          <p:nvPr/>
        </p:nvSpPr>
        <p:spPr>
          <a:xfrm>
            <a:off x="838200" y="101046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Avenir Next Medium" panose="020B0503020202020204" pitchFamily="34" charset="0"/>
              </a:rPr>
              <a:t>My Role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E61AC4-8D41-9959-8FA6-A86F82044F29}"/>
              </a:ext>
            </a:extLst>
          </p:cNvPr>
          <p:cNvSpPr txBox="1">
            <a:spLocks/>
          </p:cNvSpPr>
          <p:nvPr/>
        </p:nvSpPr>
        <p:spPr>
          <a:xfrm>
            <a:off x="838200" y="3335226"/>
            <a:ext cx="8789276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Conduct UX research that could facilitate product design or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C379C-E0F9-C3A7-D6B5-E3D23375084A}"/>
              </a:ext>
            </a:extLst>
          </p:cNvPr>
          <p:cNvSpPr txBox="1"/>
          <p:nvPr/>
        </p:nvSpPr>
        <p:spPr>
          <a:xfrm>
            <a:off x="838200" y="2872950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accent4"/>
                </a:solidFill>
                <a:latin typeface="Avenir Next Ultra Light" panose="020B0203020202020204" pitchFamily="34" charset="77"/>
              </a:rPr>
              <a:t>My Responsibility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4BBE94-1063-9368-FF9A-73FB7ECA0FBB}"/>
              </a:ext>
            </a:extLst>
          </p:cNvPr>
          <p:cNvSpPr txBox="1">
            <a:spLocks/>
          </p:cNvSpPr>
          <p:nvPr/>
        </p:nvSpPr>
        <p:spPr>
          <a:xfrm>
            <a:off x="1395247" y="3787172"/>
            <a:ext cx="9934905" cy="2355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Conduct Secondary Research to form a foundation/context for product new features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Conduct User Research to gather data from actual users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Conduct Usability Testing to gain feedbacks on existing product/features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Conduct Data Analysis to turn quantitative/qualitative data into insights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Communicate with the stakeholders to inform them with insights and prompt them to take actions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Assist senior researchers and learn from them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30CC9-4E99-5000-B762-3F1239BE941B}"/>
              </a:ext>
            </a:extLst>
          </p:cNvPr>
          <p:cNvSpPr txBox="1"/>
          <p:nvPr/>
        </p:nvSpPr>
        <p:spPr>
          <a:xfrm>
            <a:off x="310550" y="12237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Background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0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9B6E5D-2018-1924-F2FB-C74AE44F36FF}"/>
              </a:ext>
            </a:extLst>
          </p:cNvPr>
          <p:cNvSpPr/>
          <p:nvPr/>
        </p:nvSpPr>
        <p:spPr>
          <a:xfrm flipV="1">
            <a:off x="0" y="485484"/>
            <a:ext cx="2573518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085C7-9E51-5F19-D359-475B8D2CDD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613" y="263998"/>
            <a:ext cx="1005709" cy="196933"/>
          </a:xfrm>
          <a:prstGeom prst="rect">
            <a:avLst/>
          </a:prstGeom>
        </p:spPr>
      </p:pic>
      <p:sp>
        <p:nvSpPr>
          <p:cNvPr id="6" name="object 15">
            <a:extLst>
              <a:ext uri="{FF2B5EF4-FFF2-40B4-BE49-F238E27FC236}">
                <a16:creationId xmlns:a16="http://schemas.microsoft.com/office/drawing/2014/main" id="{60336BDE-DF05-785B-1B4A-F9184F3C4747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6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F1F89-1D71-F2C8-C893-7A149BD5B469}"/>
              </a:ext>
            </a:extLst>
          </p:cNvPr>
          <p:cNvSpPr txBox="1"/>
          <p:nvPr/>
        </p:nvSpPr>
        <p:spPr>
          <a:xfrm>
            <a:off x="838200" y="1010463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Avenir Next Medium" panose="020B0503020202020204" pitchFamily="34" charset="0"/>
              </a:rPr>
              <a:t>My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C17B5-28A3-4D12-545B-BD7E512F6049}"/>
              </a:ext>
            </a:extLst>
          </p:cNvPr>
          <p:cNvSpPr txBox="1"/>
          <p:nvPr/>
        </p:nvSpPr>
        <p:spPr>
          <a:xfrm>
            <a:off x="310550" y="12237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Background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5179D-2657-8CC6-42AB-80D9996587E6}"/>
              </a:ext>
            </a:extLst>
          </p:cNvPr>
          <p:cNvSpPr txBox="1"/>
          <p:nvPr/>
        </p:nvSpPr>
        <p:spPr>
          <a:xfrm>
            <a:off x="838200" y="1709298"/>
            <a:ext cx="5105400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9A8CB7D-0C35-5942-137F-2A4AAE6B3061}"/>
              </a:ext>
            </a:extLst>
          </p:cNvPr>
          <p:cNvSpPr/>
          <p:nvPr/>
        </p:nvSpPr>
        <p:spPr>
          <a:xfrm>
            <a:off x="5554980" y="2074740"/>
            <a:ext cx="4937760" cy="434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C000"/>
                </a:solidFill>
                <a:latin typeface="Avenir Next" panose="020B0503020202020204" pitchFamily="34" charset="0"/>
              </a:rPr>
              <a:t>RivianOS</a:t>
            </a:r>
            <a:r>
              <a:rPr lang="en-US" sz="1600" dirty="0">
                <a:solidFill>
                  <a:srgbClr val="FFC000"/>
                </a:solidFill>
                <a:latin typeface="Avenir Next" panose="020B0503020202020204" pitchFamily="34" charset="0"/>
              </a:rPr>
              <a:t> – Internal Management System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14A3698-D70B-5813-1434-70193281EED8}"/>
              </a:ext>
            </a:extLst>
          </p:cNvPr>
          <p:cNvSpPr/>
          <p:nvPr/>
        </p:nvSpPr>
        <p:spPr>
          <a:xfrm>
            <a:off x="5554980" y="2760540"/>
            <a:ext cx="4937760" cy="434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venir Next" panose="020B0503020202020204" pitchFamily="34" charset="0"/>
              </a:rPr>
              <a:t>EDV Infotainment System - Commercial Vehicle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6A15444-69F5-E5F8-F782-DE2C41B8146D}"/>
              </a:ext>
            </a:extLst>
          </p:cNvPr>
          <p:cNvSpPr/>
          <p:nvPr/>
        </p:nvSpPr>
        <p:spPr>
          <a:xfrm>
            <a:off x="5554980" y="3572070"/>
            <a:ext cx="4937760" cy="434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venir Next" panose="020B0503020202020204" pitchFamily="34" charset="0"/>
              </a:rPr>
              <a:t>R1T Framework – Consumer Vehicle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ACA7FFD-B885-C1E7-F030-2EBA0BA87DFB}"/>
              </a:ext>
            </a:extLst>
          </p:cNvPr>
          <p:cNvSpPr/>
          <p:nvPr/>
        </p:nvSpPr>
        <p:spPr>
          <a:xfrm>
            <a:off x="5554980" y="4301065"/>
            <a:ext cx="4937760" cy="43434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C000"/>
                </a:solidFill>
                <a:latin typeface="Avenir Next" panose="020B0503020202020204" pitchFamily="34" charset="0"/>
              </a:rPr>
              <a:t>R1T Automotive – Consumer Vehicle</a:t>
            </a:r>
          </a:p>
        </p:txBody>
      </p:sp>
    </p:spTree>
    <p:extLst>
      <p:ext uri="{BB962C8B-B14F-4D97-AF65-F5344CB8AC3E}">
        <p14:creationId xmlns:p14="http://schemas.microsoft.com/office/powerpoint/2010/main" val="88555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6C9C-11FF-B685-254B-EF036070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126" y="914795"/>
            <a:ext cx="3782170" cy="47540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1: NOC Workflow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2: DAB Radio Desk Research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3: R1T Framework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Project 4: R1T HWA Study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cs typeface="Aharoni" panose="02010803020104030203" pitchFamily="2" charset="-79"/>
              </a:rPr>
              <a:t>Q&amp;A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A7B21-D35E-FD2E-C6C7-FD6811D05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78" y="6320078"/>
            <a:ext cx="1005709" cy="19693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A4C7745-4E0A-25F6-C072-4C53C38F4A95}"/>
              </a:ext>
            </a:extLst>
          </p:cNvPr>
          <p:cNvSpPr txBox="1">
            <a:spLocks/>
          </p:cNvSpPr>
          <p:nvPr/>
        </p:nvSpPr>
        <p:spPr>
          <a:xfrm>
            <a:off x="838200" y="1120676"/>
            <a:ext cx="6350876" cy="230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venir Next Medium" panose="020B0503020202020204" pitchFamily="34" charset="0"/>
              </a:rPr>
              <a:t>Project 1: NOC Workflow Study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2B12E1-C577-8BC5-EDE7-874638475FE2}"/>
              </a:ext>
            </a:extLst>
          </p:cNvPr>
          <p:cNvSpPr txBox="1">
            <a:spLocks/>
          </p:cNvSpPr>
          <p:nvPr/>
        </p:nvSpPr>
        <p:spPr>
          <a:xfrm>
            <a:off x="836078" y="3634880"/>
            <a:ext cx="7025753" cy="1431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Background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Process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Key Findings</a:t>
            </a:r>
          </a:p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Impact</a:t>
            </a: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8798B1CD-4CAA-675A-5F68-B291DA10B7F9}"/>
              </a:ext>
            </a:extLst>
          </p:cNvPr>
          <p:cNvSpPr txBox="1">
            <a:spLocks/>
          </p:cNvSpPr>
          <p:nvPr/>
        </p:nvSpPr>
        <p:spPr>
          <a:xfrm>
            <a:off x="8343421" y="6416342"/>
            <a:ext cx="3555776" cy="100668"/>
          </a:xfrm>
          <a:prstGeom prst="rect">
            <a:avLst/>
          </a:prstGeom>
        </p:spPr>
        <p:txBody>
          <a:bodyPr vert="horz" wrap="square" lIns="0" tIns="8254" rIns="0" bIns="0" rtlCol="0">
            <a:spAutoFit/>
          </a:bodyPr>
          <a:lstStyle>
            <a:defPPr>
              <a:defRPr lang="en-US"/>
            </a:defPPr>
            <a:lvl1pPr marL="0" algn="l" defTabSz="1828891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algn="l" defTabSz="1828891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9" algn="r">
              <a:spcBef>
                <a:spcPts val="65"/>
              </a:spcBef>
            </a:pPr>
            <a:r>
              <a:rPr lang="en-US"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PROPRIETARY AND CONFIDENTIAL  |  DO NOT DISTRIBUTE  |  </a:t>
            </a:r>
            <a:fld id="{81D60167-4931-47E6-BA6A-407CBD079E47}" type="slidenum">
              <a:rPr sz="600" b="0" i="0" spc="150" smtClean="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pPr marL="6349" algn="r">
                <a:spcBef>
                  <a:spcPts val="65"/>
                </a:spcBef>
              </a:pPr>
              <a:t>7</a:t>
            </a:fld>
            <a:r>
              <a:rPr sz="600" b="0" i="0" spc="150">
                <a:solidFill>
                  <a:schemeClr val="bg1"/>
                </a:solidFill>
                <a:latin typeface="Larsseit" pitchFamily="2" charset="77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0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4105-129F-5845-FC5F-43FFB4BB4E1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958687" y="1959458"/>
            <a:ext cx="7570688" cy="336044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72B4D"/>
                </a:solidFill>
              </a:rPr>
              <a:t>The output of this study will be used to </a:t>
            </a:r>
            <a:r>
              <a:rPr lang="en-US" sz="2400" b="1">
                <a:solidFill>
                  <a:srgbClr val="172B4D"/>
                </a:solidFill>
              </a:rPr>
              <a:t>improve the workflow </a:t>
            </a:r>
            <a:r>
              <a:rPr lang="en-US" sz="2400">
                <a:solidFill>
                  <a:srgbClr val="172B4D"/>
                </a:solidFill>
              </a:rPr>
              <a:t>of the </a:t>
            </a:r>
            <a:r>
              <a:rPr lang="en-US" sz="2400" b="1" err="1">
                <a:solidFill>
                  <a:srgbClr val="172B4D"/>
                </a:solidFill>
              </a:rPr>
              <a:t>Rivian</a:t>
            </a:r>
            <a:r>
              <a:rPr lang="en-US" sz="2400" b="1">
                <a:solidFill>
                  <a:srgbClr val="172B4D"/>
                </a:solidFill>
              </a:rPr>
              <a:t> Energy Cloud</a:t>
            </a:r>
            <a:r>
              <a:rPr lang="en-US" sz="2400">
                <a:solidFill>
                  <a:srgbClr val="172B4D"/>
                </a:solidFill>
              </a:rPr>
              <a:t> </a:t>
            </a:r>
            <a:r>
              <a:rPr lang="en-US" sz="2400" b="1">
                <a:solidFill>
                  <a:srgbClr val="172B4D"/>
                </a:solidFill>
              </a:rPr>
              <a:t>(REC) </a:t>
            </a:r>
            <a:r>
              <a:rPr lang="en-US" sz="2400">
                <a:solidFill>
                  <a:srgbClr val="172B4D"/>
                </a:solidFill>
              </a:rPr>
              <a:t>experience for the </a:t>
            </a:r>
            <a:r>
              <a:rPr lang="en-US" sz="2400" b="1">
                <a:solidFill>
                  <a:srgbClr val="172B4D"/>
                </a:solidFill>
              </a:rPr>
              <a:t>Network Operation Center(NOC) Team</a:t>
            </a:r>
            <a:r>
              <a:rPr lang="en-US" sz="2400">
                <a:solidFill>
                  <a:srgbClr val="172B4D"/>
                </a:solidFill>
              </a:rPr>
              <a:t>.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72B4D"/>
                </a:solidFill>
              </a:rPr>
              <a:t>To provide the NOC team with more support on their main workspace: </a:t>
            </a:r>
            <a:r>
              <a:rPr lang="en-US" sz="2400" err="1">
                <a:solidFill>
                  <a:srgbClr val="172B4D"/>
                </a:solidFill>
              </a:rPr>
              <a:t>Rivian</a:t>
            </a:r>
            <a:r>
              <a:rPr lang="en-US" sz="2400">
                <a:solidFill>
                  <a:srgbClr val="172B4D"/>
                </a:solidFill>
              </a:rPr>
              <a:t> Energy Cloud (REC), we need to gather user insights to help the stakeholders(</a:t>
            </a:r>
            <a:r>
              <a:rPr lang="en-US" sz="2400" b="1">
                <a:solidFill>
                  <a:srgbClr val="172B4D"/>
                </a:solidFill>
              </a:rPr>
              <a:t>design/product team</a:t>
            </a:r>
            <a:r>
              <a:rPr lang="en-US" sz="2400">
                <a:solidFill>
                  <a:srgbClr val="172B4D"/>
                </a:solidFill>
              </a:rPr>
              <a:t>) empathize with the system user and </a:t>
            </a:r>
            <a:r>
              <a:rPr lang="en-US" sz="2400" b="1">
                <a:solidFill>
                  <a:srgbClr val="172B4D"/>
                </a:solidFill>
              </a:rPr>
              <a:t>make decisions on REC dashboard iteration and potential product function changes</a:t>
            </a:r>
            <a:r>
              <a:rPr lang="en-US" sz="2400">
                <a:solidFill>
                  <a:srgbClr val="172B4D"/>
                </a:solidFill>
              </a:rPr>
              <a:t> accordingly.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3DB472-347B-B2AE-5DCF-07CCA3174B43}"/>
              </a:ext>
            </a:extLst>
          </p:cNvPr>
          <p:cNvSpPr txBox="1"/>
          <p:nvPr/>
        </p:nvSpPr>
        <p:spPr>
          <a:xfrm>
            <a:off x="3958687" y="948584"/>
            <a:ext cx="7007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venir Next Demi Bold" panose="020B0503020202020204" pitchFamily="34" charset="0"/>
              </a:rPr>
              <a:t>Project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3F3B4E-619C-055F-50B1-65E405014D91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Background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C55A8-890F-2D42-07DC-C9A4AF73F274}"/>
              </a:ext>
            </a:extLst>
          </p:cNvPr>
          <p:cNvSpPr txBox="1"/>
          <p:nvPr/>
        </p:nvSpPr>
        <p:spPr>
          <a:xfrm>
            <a:off x="279749" y="2975693"/>
            <a:ext cx="287743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3590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C668A5-F974-9D3D-798D-C6E4BCBEA11F}"/>
              </a:ext>
            </a:extLst>
          </p:cNvPr>
          <p:cNvSpPr txBox="1"/>
          <p:nvPr/>
        </p:nvSpPr>
        <p:spPr>
          <a:xfrm>
            <a:off x="0" y="11323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spc="150" dirty="0">
                <a:solidFill>
                  <a:schemeClr val="bg1">
                    <a:lumMod val="85000"/>
                  </a:schemeClr>
                </a:solidFill>
                <a:latin typeface="Larsseit" pitchFamily="2" charset="77"/>
                <a:cs typeface="Arial" panose="020B0604020202020204" pitchFamily="34" charset="0"/>
              </a:rPr>
              <a:t>Project 1 | Background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D3FD214-764E-1B83-5D43-6049957589CC}"/>
              </a:ext>
            </a:extLst>
          </p:cNvPr>
          <p:cNvSpPr txBox="1">
            <a:spLocks/>
          </p:cNvSpPr>
          <p:nvPr/>
        </p:nvSpPr>
        <p:spPr>
          <a:xfrm>
            <a:off x="4636547" y="1256237"/>
            <a:ext cx="2155899" cy="47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>
                <a:latin typeface="Avenir Next Medium" panose="020B0503020202020204" pitchFamily="34" charset="0"/>
              </a:rPr>
              <a:t>What’s NOC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76FB00-47BA-D22F-0E7A-8A1550D2DED0}"/>
              </a:ext>
            </a:extLst>
          </p:cNvPr>
          <p:cNvSpPr txBox="1">
            <a:spLocks/>
          </p:cNvSpPr>
          <p:nvPr/>
        </p:nvSpPr>
        <p:spPr>
          <a:xfrm>
            <a:off x="8707547" y="1256237"/>
            <a:ext cx="2155899" cy="47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>
                <a:latin typeface="Avenir Next Medium" panose="020B0503020202020204" pitchFamily="34" charset="0"/>
              </a:rPr>
              <a:t>What’s REC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4DFB209-C727-B42A-2DCA-9E9B22DEDD5B}"/>
              </a:ext>
            </a:extLst>
          </p:cNvPr>
          <p:cNvSpPr txBox="1">
            <a:spLocks/>
          </p:cNvSpPr>
          <p:nvPr/>
        </p:nvSpPr>
        <p:spPr>
          <a:xfrm>
            <a:off x="4026110" y="1954804"/>
            <a:ext cx="3677397" cy="3549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latin typeface="Avenir Next" panose="020B0503020202020204" pitchFamily="34" charset="0"/>
              </a:rPr>
              <a:t>Network Operation Center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latin typeface="Avenir Next" panose="020B0503020202020204" pitchFamily="34" charset="0"/>
              </a:rPr>
              <a:t>4 engineers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latin typeface="Avenir Next" panose="020B0503020202020204" pitchFamily="34" charset="0"/>
              </a:rPr>
              <a:t>Provides 24/7 technical support for </a:t>
            </a:r>
            <a:r>
              <a:rPr lang="en-US" sz="1800" dirty="0" err="1">
                <a:latin typeface="Avenir Next" panose="020B0503020202020204" pitchFamily="34" charset="0"/>
              </a:rPr>
              <a:t>Rivian’s</a:t>
            </a:r>
            <a:r>
              <a:rPr lang="en-US" sz="1800" dirty="0">
                <a:latin typeface="Avenir Next" panose="020B0503020202020204" pitchFamily="34" charset="0"/>
              </a:rPr>
              <a:t> in-house service technicians, third-party service partners, and B2B customers for all Energy and Charging products</a:t>
            </a:r>
            <a:endParaRPr lang="en-US" sz="18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7618DA2-271C-A446-4EEB-62CF08237FCB}"/>
              </a:ext>
            </a:extLst>
          </p:cNvPr>
          <p:cNvSpPr txBox="1">
            <a:spLocks/>
          </p:cNvSpPr>
          <p:nvPr/>
        </p:nvSpPr>
        <p:spPr>
          <a:xfrm>
            <a:off x="8234854" y="1958439"/>
            <a:ext cx="3677397" cy="47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600"/>
              </a:spcBef>
            </a:pPr>
            <a:r>
              <a:rPr lang="en-US" sz="1800" err="1">
                <a:latin typeface="Avenir Next" panose="020B0503020202020204" pitchFamily="34" charset="0"/>
              </a:rPr>
              <a:t>Rivian</a:t>
            </a:r>
            <a:r>
              <a:rPr lang="en-US" sz="1800">
                <a:latin typeface="Avenir Next" panose="020B0503020202020204" pitchFamily="34" charset="0"/>
              </a:rPr>
              <a:t> Energy Cloud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</a:pPr>
            <a:r>
              <a:rPr lang="en-US" sz="1800">
                <a:latin typeface="Avenir Next" panose="020B0503020202020204" pitchFamily="34" charset="0"/>
              </a:rPr>
              <a:t>NOC Workspace on </a:t>
            </a:r>
            <a:r>
              <a:rPr lang="en-US" sz="1800" err="1">
                <a:latin typeface="Avenir Next" panose="020B0503020202020204" pitchFamily="34" charset="0"/>
              </a:rPr>
              <a:t>RivianOS</a:t>
            </a:r>
            <a:endParaRPr lang="en-US" sz="1800">
              <a:latin typeface="Avenir Next" panose="020B05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D06827-0EDB-BB6A-939F-EE04F58364DB}"/>
              </a:ext>
            </a:extLst>
          </p:cNvPr>
          <p:cNvSpPr txBox="1"/>
          <p:nvPr/>
        </p:nvSpPr>
        <p:spPr>
          <a:xfrm>
            <a:off x="279749" y="2975693"/>
            <a:ext cx="287743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venir Next Demi Bold" panose="020B0503020202020204" pitchFamily="34" charset="0"/>
              </a:rPr>
              <a:t>Background</a:t>
            </a:r>
          </a:p>
          <a:p>
            <a:pPr algn="ctr"/>
            <a:endParaRPr lang="en-US" sz="2000" b="1" dirty="0">
              <a:solidFill>
                <a:srgbClr val="FFFFFF"/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Process</a:t>
            </a:r>
          </a:p>
          <a:p>
            <a:pPr algn="ctr"/>
            <a:endParaRPr lang="en-US" sz="2000" b="1" dirty="0">
              <a:solidFill>
                <a:schemeClr val="bg1">
                  <a:lumMod val="50000"/>
                </a:schemeClr>
              </a:solidFill>
              <a:latin typeface="Avenir Next Demi Bold" panose="020B0503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Key Findings</a:t>
            </a: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  <a:latin typeface="Avenir Next Ultra Light" panose="020B0203020202020204" pitchFamily="34" charset="77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venir Next Ultra Light" panose="020B0203020202020204" pitchFamily="34" charset="77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4530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E4999D22B4FB46AA5C81A91DFDA149" ma:contentTypeVersion="19" ma:contentTypeDescription="Create a new document." ma:contentTypeScope="" ma:versionID="d24222ba5d8d0df463e7d1cf4f1ce043">
  <xsd:schema xmlns:xsd="http://www.w3.org/2001/XMLSchema" xmlns:xs="http://www.w3.org/2001/XMLSchema" xmlns:p="http://schemas.microsoft.com/office/2006/metadata/properties" xmlns:ns2="8fd8046f-8e41-4f59-8524-ebb7020a23dc" xmlns:ns3="e9f47351-d4e6-4c7d-b2d3-b86c3b6fbf1c" targetNamespace="http://schemas.microsoft.com/office/2006/metadata/properties" ma:root="true" ma:fieldsID="dcb7dc6deebfa049556d6df7e6cc756d" ns2:_="" ns3:_="">
    <xsd:import namespace="8fd8046f-8e41-4f59-8524-ebb7020a23dc"/>
    <xsd:import namespace="e9f47351-d4e6-4c7d-b2d3-b86c3b6fb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ate" minOccurs="0"/>
                <xsd:element ref="ns2:MediaServiceLocation" minOccurs="0"/>
                <xsd:element ref="ns2:MediaLengthInSeconds" minOccurs="0"/>
                <xsd:element ref="ns2:Thumbnail" minOccurs="0"/>
                <xsd:element ref="ns2:lcf76f155ced4ddcb4097134ff3c332f" minOccurs="0"/>
                <xsd:element ref="ns3:TaxCatchAll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8046f-8e41-4f59-8524-ebb7020a2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ropdown" ma:internalName="Date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Thumbnail" ma:index="22" nillable="true" ma:displayName="Thumbnail" ma:format="Thumbnail" ma:internalName="Thumbnail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8acef41-f8ff-41fa-8cd9-d8818a1197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6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47351-d4e6-4c7d-b2d3-b86c3b6fbf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71caa4a-ca76-46ea-9365-c133e396f68f}" ma:internalName="TaxCatchAll" ma:showField="CatchAllData" ma:web="e9f47351-d4e6-4c7d-b2d3-b86c3b6fbf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99A24B-77DB-4469-8BE7-B9E8F83CE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2116E-ABDE-4BE1-98E5-0B380B31439A}">
  <ds:schemaRefs>
    <ds:schemaRef ds:uri="8fd8046f-8e41-4f59-8524-ebb7020a23dc"/>
    <ds:schemaRef ds:uri="e9f47351-d4e6-4c7d-b2d3-b86c3b6fbf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45326</TotalTime>
  <Words>1880</Words>
  <Application>Microsoft Macintosh PowerPoint</Application>
  <PresentationFormat>Widescreen</PresentationFormat>
  <Paragraphs>434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Larsseit</vt:lpstr>
      <vt:lpstr>Arial</vt:lpstr>
      <vt:lpstr>Avenir Next</vt:lpstr>
      <vt:lpstr>Avenir Next Demi Bold</vt:lpstr>
      <vt:lpstr>Avenir Next Medium</vt:lpstr>
      <vt:lpstr>Avenir Next Ultra Light</vt:lpstr>
      <vt:lpstr>Calibri</vt:lpstr>
      <vt:lpstr>Calibri Light</vt:lpstr>
      <vt:lpstr>Office Theme</vt:lpstr>
      <vt:lpstr>2022 Summer Internship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Charging Workflow Study </dc:title>
  <dc:creator>Charlotte Yao</dc:creator>
  <cp:lastModifiedBy>Yao, Jingying</cp:lastModifiedBy>
  <cp:revision>77</cp:revision>
  <dcterms:created xsi:type="dcterms:W3CDTF">2022-07-19T22:48:00Z</dcterms:created>
  <dcterms:modified xsi:type="dcterms:W3CDTF">2023-06-29T20:30:19Z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19868d-90ac-495b-9a77-a3accd50cde5_Enabled">
    <vt:lpwstr>true</vt:lpwstr>
  </property>
  <property fmtid="{D5CDD505-2E9C-101B-9397-08002B2CF9AE}" pid="3" name="MSIP_Label_8519868d-90ac-495b-9a77-a3accd50cde5_SetDate">
    <vt:lpwstr>2022-07-19T22:48:00Z</vt:lpwstr>
  </property>
  <property fmtid="{D5CDD505-2E9C-101B-9397-08002B2CF9AE}" pid="4" name="MSIP_Label_8519868d-90ac-495b-9a77-a3accd50cde5_Method">
    <vt:lpwstr>Standard</vt:lpwstr>
  </property>
  <property fmtid="{D5CDD505-2E9C-101B-9397-08002B2CF9AE}" pid="5" name="MSIP_Label_8519868d-90ac-495b-9a77-a3accd50cde5_Name">
    <vt:lpwstr>Proprietary</vt:lpwstr>
  </property>
  <property fmtid="{D5CDD505-2E9C-101B-9397-08002B2CF9AE}" pid="6" name="MSIP_Label_8519868d-90ac-495b-9a77-a3accd50cde5_SiteId">
    <vt:lpwstr>f798cb4f-b8b7-45f7-ad25-1ff5f130070a</vt:lpwstr>
  </property>
  <property fmtid="{D5CDD505-2E9C-101B-9397-08002B2CF9AE}" pid="7" name="MSIP_Label_8519868d-90ac-495b-9a77-a3accd50cde5_ActionId">
    <vt:lpwstr>37fa6a4c-cac1-4dd9-b59a-4c46785e9b6a</vt:lpwstr>
  </property>
  <property fmtid="{D5CDD505-2E9C-101B-9397-08002B2CF9AE}" pid="8" name="MSIP_Label_8519868d-90ac-495b-9a77-a3accd50cde5_ContentBits">
    <vt:lpwstr>0</vt:lpwstr>
  </property>
</Properties>
</file>